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16"/>
  </p:notesMasterIdLst>
  <p:sldIdLst>
    <p:sldId id="257" r:id="rId2"/>
    <p:sldId id="258" r:id="rId3"/>
    <p:sldId id="270" r:id="rId4"/>
    <p:sldId id="259" r:id="rId5"/>
    <p:sldId id="262" r:id="rId6"/>
    <p:sldId id="269" r:id="rId7"/>
    <p:sldId id="263" r:id="rId8"/>
    <p:sldId id="264" r:id="rId9"/>
    <p:sldId id="265" r:id="rId10"/>
    <p:sldId id="266" r:id="rId11"/>
    <p:sldId id="267" r:id="rId12"/>
    <p:sldId id="268" r:id="rId13"/>
    <p:sldId id="271" r:id="rId14"/>
    <p:sldId id="272" r:id="rId15"/>
  </p:sldIdLst>
  <p:sldSz cx="12192000" cy="6858000"/>
  <p:notesSz cx="6858000" cy="9144000"/>
  <p:embeddedFontLst>
    <p:embeddedFont>
      <p:font typeface="Roboto" panose="02000000000000000000" pitchFamily="2" charset="0"/>
      <p:regular r:id="rId17"/>
      <p:bold r:id="rId18"/>
      <p:italic r:id="rId19"/>
      <p:boldItalic r:id="rId20"/>
    </p:embeddedFont>
    <p:embeddedFont>
      <p:font typeface="Roboto Medium" panose="02000000000000000000" pitchFamily="2" charset="0"/>
      <p:regular r:id="rId21"/>
      <p: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13BB23-9C4D-4BF2-9293-0C12DFBEA24A}" name="Mike Grue" initials="MG" userId="9b9eedd9313bc7d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69A0E"/>
    <a:srgbClr val="556D82"/>
    <a:srgbClr val="EAEAEA"/>
    <a:srgbClr val="CDCDCD"/>
    <a:srgbClr val="D5D5D5"/>
    <a:srgbClr val="DDDDDD"/>
    <a:srgbClr val="E2E2E2"/>
    <a:srgbClr val="C9C9C9"/>
    <a:srgbClr val="B2B2B2"/>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7446" autoAdjust="0"/>
  </p:normalViewPr>
  <p:slideViewPr>
    <p:cSldViewPr snapToGrid="0">
      <p:cViewPr varScale="1">
        <p:scale>
          <a:sx n="81" d="100"/>
          <a:sy n="81" d="100"/>
        </p:scale>
        <p:origin x="936"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CEB6BC-84ED-4EEB-B4AB-7A35867EA353}" type="datetimeFigureOut">
              <a:rPr lang="en-US" smtClean="0"/>
              <a:t>11/26/2024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D3D7C0-4030-464D-99D6-01DD776B5A13}" type="slidenum">
              <a:rPr lang="en-US" smtClean="0"/>
              <a:t>‹#›</a:t>
            </a:fld>
            <a:endParaRPr lang="en-US"/>
          </a:p>
        </p:txBody>
      </p:sp>
    </p:spTree>
    <p:extLst>
      <p:ext uri="{BB962C8B-B14F-4D97-AF65-F5344CB8AC3E}">
        <p14:creationId xmlns:p14="http://schemas.microsoft.com/office/powerpoint/2010/main" val="1884398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D3D7C0-4030-464D-99D6-01DD776B5A13}" type="slidenum">
              <a:rPr lang="en-US" smtClean="0"/>
              <a:t>1</a:t>
            </a:fld>
            <a:endParaRPr lang="en-US"/>
          </a:p>
        </p:txBody>
      </p:sp>
    </p:spTree>
    <p:extLst>
      <p:ext uri="{BB962C8B-B14F-4D97-AF65-F5344CB8AC3E}">
        <p14:creationId xmlns:p14="http://schemas.microsoft.com/office/powerpoint/2010/main" val="1077419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CB2D7-6DE9-B2A6-D792-61FE898BB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DFE7C1-3337-88C1-843D-C06F47EFE3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C3DEF2-8F57-5533-793A-C33F7412C3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78A595-6999-8189-D62D-D6EFE04F4A56}"/>
              </a:ext>
            </a:extLst>
          </p:cNvPr>
          <p:cNvSpPr>
            <a:spLocks noGrp="1"/>
          </p:cNvSpPr>
          <p:nvPr>
            <p:ph type="sldNum" sz="quarter" idx="5"/>
          </p:nvPr>
        </p:nvSpPr>
        <p:spPr/>
        <p:txBody>
          <a:bodyPr/>
          <a:lstStyle/>
          <a:p>
            <a:fld id="{A7D3D7C0-4030-464D-99D6-01DD776B5A13}" type="slidenum">
              <a:rPr lang="en-US" smtClean="0"/>
              <a:t>10</a:t>
            </a:fld>
            <a:endParaRPr lang="en-US"/>
          </a:p>
        </p:txBody>
      </p:sp>
    </p:spTree>
    <p:extLst>
      <p:ext uri="{BB962C8B-B14F-4D97-AF65-F5344CB8AC3E}">
        <p14:creationId xmlns:p14="http://schemas.microsoft.com/office/powerpoint/2010/main" val="3976611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0EA7A-B194-77E9-40E7-3C6D7B45E0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36A690-5E61-0459-9B8D-18EAB6203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0CCCF1-94A2-CCD6-D605-A3A9614804B0}"/>
              </a:ext>
            </a:extLst>
          </p:cNvPr>
          <p:cNvSpPr>
            <a:spLocks noGrp="1"/>
          </p:cNvSpPr>
          <p:nvPr>
            <p:ph type="body" idx="1"/>
          </p:nvPr>
        </p:nvSpPr>
        <p:spPr/>
        <p:txBody>
          <a:bodyPr/>
          <a:lstStyle/>
          <a:p>
            <a:r>
              <a:rPr lang="en-US" dirty="0"/>
              <a:t>STATISTIC:  If casual riders chose electric bikes 49.7% of the time (like the members do) there would be 2,045,724 X (2.3%) = 47,052 fewer e-bike rides.</a:t>
            </a:r>
          </a:p>
        </p:txBody>
      </p:sp>
      <p:sp>
        <p:nvSpPr>
          <p:cNvPr id="4" name="Slide Number Placeholder 3">
            <a:extLst>
              <a:ext uri="{FF2B5EF4-FFF2-40B4-BE49-F238E27FC236}">
                <a16:creationId xmlns:a16="http://schemas.microsoft.com/office/drawing/2014/main" id="{F1204777-0AEC-A5C2-BABD-C4CBBE316B06}"/>
              </a:ext>
            </a:extLst>
          </p:cNvPr>
          <p:cNvSpPr>
            <a:spLocks noGrp="1"/>
          </p:cNvSpPr>
          <p:nvPr>
            <p:ph type="sldNum" sz="quarter" idx="5"/>
          </p:nvPr>
        </p:nvSpPr>
        <p:spPr/>
        <p:txBody>
          <a:bodyPr/>
          <a:lstStyle/>
          <a:p>
            <a:fld id="{A7D3D7C0-4030-464D-99D6-01DD776B5A13}" type="slidenum">
              <a:rPr lang="en-US" smtClean="0"/>
              <a:t>11</a:t>
            </a:fld>
            <a:endParaRPr lang="en-US"/>
          </a:p>
        </p:txBody>
      </p:sp>
    </p:spTree>
    <p:extLst>
      <p:ext uri="{BB962C8B-B14F-4D97-AF65-F5344CB8AC3E}">
        <p14:creationId xmlns:p14="http://schemas.microsoft.com/office/powerpoint/2010/main" val="1448765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60B1A-5733-E304-2FD4-2920AA2CE8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BE70EC-0B3C-3000-35B5-5B09083DC1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58800-5052-E910-4EEB-E44EDD849913}"/>
              </a:ext>
            </a:extLst>
          </p:cNvPr>
          <p:cNvSpPr>
            <a:spLocks noGrp="1"/>
          </p:cNvSpPr>
          <p:nvPr>
            <p:ph type="body" idx="1"/>
          </p:nvPr>
        </p:nvSpPr>
        <p:spPr/>
        <p:txBody>
          <a:bodyPr/>
          <a:lstStyle/>
          <a:p>
            <a:r>
              <a:rPr lang="en-US" dirty="0"/>
              <a:t>STATISTIC:  1.1 Million statistic does not directly correlate to the total number of casual rider rides (2,045,724) because former is the “number of casual rider visits to each station” (start station and end station) for each ride, while the latter is the “number of casual rider rides”.</a:t>
            </a:r>
          </a:p>
        </p:txBody>
      </p:sp>
      <p:sp>
        <p:nvSpPr>
          <p:cNvPr id="4" name="Slide Number Placeholder 3">
            <a:extLst>
              <a:ext uri="{FF2B5EF4-FFF2-40B4-BE49-F238E27FC236}">
                <a16:creationId xmlns:a16="http://schemas.microsoft.com/office/drawing/2014/main" id="{50A9EEFE-3DB0-0918-F613-F76B45262B53}"/>
              </a:ext>
            </a:extLst>
          </p:cNvPr>
          <p:cNvSpPr>
            <a:spLocks noGrp="1"/>
          </p:cNvSpPr>
          <p:nvPr>
            <p:ph type="sldNum" sz="quarter" idx="5"/>
          </p:nvPr>
        </p:nvSpPr>
        <p:spPr/>
        <p:txBody>
          <a:bodyPr/>
          <a:lstStyle/>
          <a:p>
            <a:fld id="{A7D3D7C0-4030-464D-99D6-01DD776B5A13}" type="slidenum">
              <a:rPr lang="en-US" smtClean="0"/>
              <a:t>12</a:t>
            </a:fld>
            <a:endParaRPr lang="en-US"/>
          </a:p>
        </p:txBody>
      </p:sp>
    </p:spTree>
    <p:extLst>
      <p:ext uri="{BB962C8B-B14F-4D97-AF65-F5344CB8AC3E}">
        <p14:creationId xmlns:p14="http://schemas.microsoft.com/office/powerpoint/2010/main" val="136957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22177-C678-F93E-7163-29A98D2AEA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7546E9-FDF8-21B6-3146-6501156038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8324AA-1396-CCB0-BB66-7B6D3BC4D5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8D81D4-7CD1-BE8D-13DE-13D43DDE8A92}"/>
              </a:ext>
            </a:extLst>
          </p:cNvPr>
          <p:cNvSpPr>
            <a:spLocks noGrp="1"/>
          </p:cNvSpPr>
          <p:nvPr>
            <p:ph type="sldNum" sz="quarter" idx="5"/>
          </p:nvPr>
        </p:nvSpPr>
        <p:spPr/>
        <p:txBody>
          <a:bodyPr/>
          <a:lstStyle/>
          <a:p>
            <a:fld id="{A7D3D7C0-4030-464D-99D6-01DD776B5A13}" type="slidenum">
              <a:rPr lang="en-US" smtClean="0"/>
              <a:t>13</a:t>
            </a:fld>
            <a:endParaRPr lang="en-US"/>
          </a:p>
        </p:txBody>
      </p:sp>
    </p:spTree>
    <p:extLst>
      <p:ext uri="{BB962C8B-B14F-4D97-AF65-F5344CB8AC3E}">
        <p14:creationId xmlns:p14="http://schemas.microsoft.com/office/powerpoint/2010/main" val="3611841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F744D-E430-7EA0-058D-B07C31FBA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684D3D-8B6F-8A06-7B95-BD8C35372D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C99989-3391-DB1C-636E-E03F3A0DBD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62EBD7-42F8-3F65-8FFD-1D516E047FEF}"/>
              </a:ext>
            </a:extLst>
          </p:cNvPr>
          <p:cNvSpPr>
            <a:spLocks noGrp="1"/>
          </p:cNvSpPr>
          <p:nvPr>
            <p:ph type="sldNum" sz="quarter" idx="5"/>
          </p:nvPr>
        </p:nvSpPr>
        <p:spPr/>
        <p:txBody>
          <a:bodyPr/>
          <a:lstStyle/>
          <a:p>
            <a:fld id="{A7D3D7C0-4030-464D-99D6-01DD776B5A13}" type="slidenum">
              <a:rPr lang="en-US" smtClean="0"/>
              <a:t>14</a:t>
            </a:fld>
            <a:endParaRPr lang="en-US"/>
          </a:p>
        </p:txBody>
      </p:sp>
    </p:spTree>
    <p:extLst>
      <p:ext uri="{BB962C8B-B14F-4D97-AF65-F5344CB8AC3E}">
        <p14:creationId xmlns:p14="http://schemas.microsoft.com/office/powerpoint/2010/main" val="312556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giving presentation, change “Where do we go from here?” ANIMATION to “after click” to give time to discuss the first bullet points.</a:t>
            </a:r>
          </a:p>
        </p:txBody>
      </p:sp>
      <p:sp>
        <p:nvSpPr>
          <p:cNvPr id="4" name="Slide Number Placeholder 3"/>
          <p:cNvSpPr>
            <a:spLocks noGrp="1"/>
          </p:cNvSpPr>
          <p:nvPr>
            <p:ph type="sldNum" sz="quarter" idx="5"/>
          </p:nvPr>
        </p:nvSpPr>
        <p:spPr/>
        <p:txBody>
          <a:bodyPr/>
          <a:lstStyle/>
          <a:p>
            <a:fld id="{A7D3D7C0-4030-464D-99D6-01DD776B5A13}" type="slidenum">
              <a:rPr lang="en-US" smtClean="0"/>
              <a:t>2</a:t>
            </a:fld>
            <a:endParaRPr lang="en-US"/>
          </a:p>
        </p:txBody>
      </p:sp>
    </p:spTree>
    <p:extLst>
      <p:ext uri="{BB962C8B-B14F-4D97-AF65-F5344CB8AC3E}">
        <p14:creationId xmlns:p14="http://schemas.microsoft.com/office/powerpoint/2010/main" val="3333872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84C19-21DA-9CC2-0D82-F3172C6100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6DBF0A-28F4-A27B-23B3-FEC50F89B9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FCA464-E361-11BE-9C81-E05D853521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F56DE8-66D1-5EAE-2458-E1309927135F}"/>
              </a:ext>
            </a:extLst>
          </p:cNvPr>
          <p:cNvSpPr>
            <a:spLocks noGrp="1"/>
          </p:cNvSpPr>
          <p:nvPr>
            <p:ph type="sldNum" sz="quarter" idx="5"/>
          </p:nvPr>
        </p:nvSpPr>
        <p:spPr/>
        <p:txBody>
          <a:bodyPr/>
          <a:lstStyle/>
          <a:p>
            <a:fld id="{A7D3D7C0-4030-464D-99D6-01DD776B5A13}" type="slidenum">
              <a:rPr lang="en-US" smtClean="0"/>
              <a:t>3</a:t>
            </a:fld>
            <a:endParaRPr lang="en-US"/>
          </a:p>
        </p:txBody>
      </p:sp>
    </p:spTree>
    <p:extLst>
      <p:ext uri="{BB962C8B-B14F-4D97-AF65-F5344CB8AC3E}">
        <p14:creationId xmlns:p14="http://schemas.microsoft.com/office/powerpoint/2010/main" val="874763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F5B9A-ED96-B7BD-46D3-D2B44FDEE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5D8752-0668-5329-E091-5A0C2E922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4ECB5D-562A-D990-E54B-F0CAB5E2F8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F2198B-7A29-F1D6-505D-9115FDAFEBDB}"/>
              </a:ext>
            </a:extLst>
          </p:cNvPr>
          <p:cNvSpPr>
            <a:spLocks noGrp="1"/>
          </p:cNvSpPr>
          <p:nvPr>
            <p:ph type="sldNum" sz="quarter" idx="5"/>
          </p:nvPr>
        </p:nvSpPr>
        <p:spPr/>
        <p:txBody>
          <a:bodyPr/>
          <a:lstStyle/>
          <a:p>
            <a:fld id="{A7D3D7C0-4030-464D-99D6-01DD776B5A13}" type="slidenum">
              <a:rPr lang="en-US" smtClean="0"/>
              <a:t>4</a:t>
            </a:fld>
            <a:endParaRPr lang="en-US"/>
          </a:p>
        </p:txBody>
      </p:sp>
    </p:spTree>
    <p:extLst>
      <p:ext uri="{BB962C8B-B14F-4D97-AF65-F5344CB8AC3E}">
        <p14:creationId xmlns:p14="http://schemas.microsoft.com/office/powerpoint/2010/main" val="2792445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E50C9-EBAB-B471-7857-882622B3B0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E39BBE-072E-0A7D-317D-97E6A13D9D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A0BB12-058F-A214-C564-A399D7785A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6C8CF4-C890-DF1A-3151-956276A7FCE2}"/>
              </a:ext>
            </a:extLst>
          </p:cNvPr>
          <p:cNvSpPr>
            <a:spLocks noGrp="1"/>
          </p:cNvSpPr>
          <p:nvPr>
            <p:ph type="sldNum" sz="quarter" idx="5"/>
          </p:nvPr>
        </p:nvSpPr>
        <p:spPr/>
        <p:txBody>
          <a:bodyPr/>
          <a:lstStyle/>
          <a:p>
            <a:fld id="{A7D3D7C0-4030-464D-99D6-01DD776B5A13}" type="slidenum">
              <a:rPr lang="en-US" smtClean="0"/>
              <a:t>5</a:t>
            </a:fld>
            <a:endParaRPr lang="en-US"/>
          </a:p>
        </p:txBody>
      </p:sp>
    </p:spTree>
    <p:extLst>
      <p:ext uri="{BB962C8B-B14F-4D97-AF65-F5344CB8AC3E}">
        <p14:creationId xmlns:p14="http://schemas.microsoft.com/office/powerpoint/2010/main" val="14018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579B6-9F53-D459-BF9B-2C5EE7ABE7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1E4018-184B-9585-EBD8-330C2E3742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4245B2-A9FE-C597-5980-2A89A294F5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9D57E6-B63D-5DFD-7FD9-733F5969CC45}"/>
              </a:ext>
            </a:extLst>
          </p:cNvPr>
          <p:cNvSpPr>
            <a:spLocks noGrp="1"/>
          </p:cNvSpPr>
          <p:nvPr>
            <p:ph type="sldNum" sz="quarter" idx="5"/>
          </p:nvPr>
        </p:nvSpPr>
        <p:spPr/>
        <p:txBody>
          <a:bodyPr/>
          <a:lstStyle/>
          <a:p>
            <a:fld id="{A7D3D7C0-4030-464D-99D6-01DD776B5A13}" type="slidenum">
              <a:rPr lang="en-US" smtClean="0"/>
              <a:t>6</a:t>
            </a:fld>
            <a:endParaRPr lang="en-US"/>
          </a:p>
        </p:txBody>
      </p:sp>
    </p:spTree>
    <p:extLst>
      <p:ext uri="{BB962C8B-B14F-4D97-AF65-F5344CB8AC3E}">
        <p14:creationId xmlns:p14="http://schemas.microsoft.com/office/powerpoint/2010/main" val="3441798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2D3A4-CAEF-E1CD-D78B-A536E7DACB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9C28B-4785-588A-C4EE-1BDDBD1385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DB784D-8F30-F682-B98B-653DFEF56A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F98F2F-3C95-A993-E0D9-A2BD81235FA8}"/>
              </a:ext>
            </a:extLst>
          </p:cNvPr>
          <p:cNvSpPr>
            <a:spLocks noGrp="1"/>
          </p:cNvSpPr>
          <p:nvPr>
            <p:ph type="sldNum" sz="quarter" idx="5"/>
          </p:nvPr>
        </p:nvSpPr>
        <p:spPr/>
        <p:txBody>
          <a:bodyPr/>
          <a:lstStyle/>
          <a:p>
            <a:fld id="{A7D3D7C0-4030-464D-99D6-01DD776B5A13}" type="slidenum">
              <a:rPr lang="en-US" smtClean="0"/>
              <a:t>7</a:t>
            </a:fld>
            <a:endParaRPr lang="en-US"/>
          </a:p>
        </p:txBody>
      </p:sp>
    </p:spTree>
    <p:extLst>
      <p:ext uri="{BB962C8B-B14F-4D97-AF65-F5344CB8AC3E}">
        <p14:creationId xmlns:p14="http://schemas.microsoft.com/office/powerpoint/2010/main" val="61723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AD7BA-18A9-12AE-4067-F101952E08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D0288-9A41-671C-BF05-59164CB87E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096E2B-EA27-E92E-C085-022D6BBDAA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1DD6A5-5131-88CE-2B65-C5576ECB0928}"/>
              </a:ext>
            </a:extLst>
          </p:cNvPr>
          <p:cNvSpPr>
            <a:spLocks noGrp="1"/>
          </p:cNvSpPr>
          <p:nvPr>
            <p:ph type="sldNum" sz="quarter" idx="5"/>
          </p:nvPr>
        </p:nvSpPr>
        <p:spPr/>
        <p:txBody>
          <a:bodyPr/>
          <a:lstStyle/>
          <a:p>
            <a:fld id="{A7D3D7C0-4030-464D-99D6-01DD776B5A13}" type="slidenum">
              <a:rPr lang="en-US" smtClean="0"/>
              <a:t>8</a:t>
            </a:fld>
            <a:endParaRPr lang="en-US"/>
          </a:p>
        </p:txBody>
      </p:sp>
    </p:spTree>
    <p:extLst>
      <p:ext uri="{BB962C8B-B14F-4D97-AF65-F5344CB8AC3E}">
        <p14:creationId xmlns:p14="http://schemas.microsoft.com/office/powerpoint/2010/main" val="3112632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8697A-8DE3-6364-939C-BF3A4E4C8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E3358-61CD-45B5-3CAD-9BF1C6AF11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8A298-DCA2-9F8F-3C7F-70ADF68C5705}"/>
              </a:ext>
            </a:extLst>
          </p:cNvPr>
          <p:cNvSpPr>
            <a:spLocks noGrp="1"/>
          </p:cNvSpPr>
          <p:nvPr>
            <p:ph type="body" idx="1"/>
          </p:nvPr>
        </p:nvSpPr>
        <p:spPr/>
        <p:txBody>
          <a:bodyPr/>
          <a:lstStyle/>
          <a:p>
            <a:r>
              <a:rPr lang="en-US" dirty="0"/>
              <a:t>STATISTIC:  “Absolute Difference” between rider types is 13.8%, but “Relative Difference” is more relevant here:  (38.3 - 24.5) / 24.5 = 56.3%</a:t>
            </a:r>
          </a:p>
        </p:txBody>
      </p:sp>
      <p:sp>
        <p:nvSpPr>
          <p:cNvPr id="4" name="Slide Number Placeholder 3">
            <a:extLst>
              <a:ext uri="{FF2B5EF4-FFF2-40B4-BE49-F238E27FC236}">
                <a16:creationId xmlns:a16="http://schemas.microsoft.com/office/drawing/2014/main" id="{9903A749-955C-D824-3264-A730121D20D0}"/>
              </a:ext>
            </a:extLst>
          </p:cNvPr>
          <p:cNvSpPr>
            <a:spLocks noGrp="1"/>
          </p:cNvSpPr>
          <p:nvPr>
            <p:ph type="sldNum" sz="quarter" idx="5"/>
          </p:nvPr>
        </p:nvSpPr>
        <p:spPr/>
        <p:txBody>
          <a:bodyPr/>
          <a:lstStyle/>
          <a:p>
            <a:fld id="{A7D3D7C0-4030-464D-99D6-01DD776B5A13}" type="slidenum">
              <a:rPr lang="en-US" smtClean="0"/>
              <a:t>9</a:t>
            </a:fld>
            <a:endParaRPr lang="en-US"/>
          </a:p>
        </p:txBody>
      </p:sp>
    </p:spTree>
    <p:extLst>
      <p:ext uri="{BB962C8B-B14F-4D97-AF65-F5344CB8AC3E}">
        <p14:creationId xmlns:p14="http://schemas.microsoft.com/office/powerpoint/2010/main" val="2921547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304F4-6AEA-9E9B-D589-B8F02976DD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B601E3-54D3-990A-1833-FA32832242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0C396B-A144-7A98-944B-435FA22B73A9}"/>
              </a:ext>
            </a:extLst>
          </p:cNvPr>
          <p:cNvSpPr>
            <a:spLocks noGrp="1"/>
          </p:cNvSpPr>
          <p:nvPr>
            <p:ph type="dt" sz="half" idx="10"/>
          </p:nvPr>
        </p:nvSpPr>
        <p:spPr/>
        <p:txBody>
          <a:bodyPr/>
          <a:lstStyle/>
          <a:p>
            <a:fld id="{F4D57BDD-E64A-4D27-8978-82FFCA18A12C}" type="datetimeFigureOut">
              <a:rPr lang="en-US" smtClean="0"/>
              <a:t>11/26/2024</a:t>
            </a:fld>
            <a:endParaRPr lang="en-US"/>
          </a:p>
        </p:txBody>
      </p:sp>
      <p:sp>
        <p:nvSpPr>
          <p:cNvPr id="5" name="Footer Placeholder 4">
            <a:extLst>
              <a:ext uri="{FF2B5EF4-FFF2-40B4-BE49-F238E27FC236}">
                <a16:creationId xmlns:a16="http://schemas.microsoft.com/office/drawing/2014/main" id="{5C463E22-EAD5-D421-2C69-1793E7BB33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3A2F4-4BA0-BC58-3EB2-B8D33F859965}"/>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355230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FE7E6-D498-FA06-2FF6-82A04CF616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4C33F9-1868-54F5-7DDC-4087CA4F3B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74A81-C522-8496-E9AB-99A5487D7777}"/>
              </a:ext>
            </a:extLst>
          </p:cNvPr>
          <p:cNvSpPr>
            <a:spLocks noGrp="1"/>
          </p:cNvSpPr>
          <p:nvPr>
            <p:ph type="dt" sz="half" idx="10"/>
          </p:nvPr>
        </p:nvSpPr>
        <p:spPr/>
        <p:txBody>
          <a:bodyPr/>
          <a:lstStyle/>
          <a:p>
            <a:fld id="{F4D57BDD-E64A-4D27-8978-82FFCA18A12C}" type="datetimeFigureOut">
              <a:rPr lang="en-US" smtClean="0"/>
              <a:t>11/26/2024</a:t>
            </a:fld>
            <a:endParaRPr lang="en-US"/>
          </a:p>
        </p:txBody>
      </p:sp>
      <p:sp>
        <p:nvSpPr>
          <p:cNvPr id="5" name="Footer Placeholder 4">
            <a:extLst>
              <a:ext uri="{FF2B5EF4-FFF2-40B4-BE49-F238E27FC236}">
                <a16:creationId xmlns:a16="http://schemas.microsoft.com/office/drawing/2014/main" id="{C842A1D0-8EF3-D6ED-9023-E359D9C12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56BB8D-6878-EB9C-92B5-A3ACA8D87A2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542709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6ECE56-9AE2-C96B-CE07-A265F6E5EA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FCF812-6621-CCD2-CEFF-F1807B509D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BBA8CE-09A5-58C5-C77F-B0693B388723}"/>
              </a:ext>
            </a:extLst>
          </p:cNvPr>
          <p:cNvSpPr>
            <a:spLocks noGrp="1"/>
          </p:cNvSpPr>
          <p:nvPr>
            <p:ph type="dt" sz="half" idx="10"/>
          </p:nvPr>
        </p:nvSpPr>
        <p:spPr/>
        <p:txBody>
          <a:bodyPr/>
          <a:lstStyle/>
          <a:p>
            <a:fld id="{F4D57BDD-E64A-4D27-8978-82FFCA18A12C}" type="datetimeFigureOut">
              <a:rPr lang="en-US" smtClean="0"/>
              <a:t>11/26/2024</a:t>
            </a:fld>
            <a:endParaRPr lang="en-US"/>
          </a:p>
        </p:txBody>
      </p:sp>
      <p:sp>
        <p:nvSpPr>
          <p:cNvPr id="5" name="Footer Placeholder 4">
            <a:extLst>
              <a:ext uri="{FF2B5EF4-FFF2-40B4-BE49-F238E27FC236}">
                <a16:creationId xmlns:a16="http://schemas.microsoft.com/office/drawing/2014/main" id="{2EFD5E03-2432-C436-9984-1107EEB898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4BE2D3-2C3E-B39C-9F21-236443EC2E00}"/>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834730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BCB0E-EFBC-BDF9-3BA5-CE0102738D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3EFDD7-EC56-84F6-E3BC-1F3B6B0050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1C4790-2A75-7073-AD4C-88132DBC407C}"/>
              </a:ext>
            </a:extLst>
          </p:cNvPr>
          <p:cNvSpPr>
            <a:spLocks noGrp="1"/>
          </p:cNvSpPr>
          <p:nvPr>
            <p:ph type="dt" sz="half" idx="10"/>
          </p:nvPr>
        </p:nvSpPr>
        <p:spPr/>
        <p:txBody>
          <a:bodyPr/>
          <a:lstStyle/>
          <a:p>
            <a:fld id="{F4D57BDD-E64A-4D27-8978-82FFCA18A12C}" type="datetimeFigureOut">
              <a:rPr lang="en-US" smtClean="0"/>
              <a:t>11/26/2024</a:t>
            </a:fld>
            <a:endParaRPr lang="en-US"/>
          </a:p>
        </p:txBody>
      </p:sp>
      <p:sp>
        <p:nvSpPr>
          <p:cNvPr id="5" name="Footer Placeholder 4">
            <a:extLst>
              <a:ext uri="{FF2B5EF4-FFF2-40B4-BE49-F238E27FC236}">
                <a16:creationId xmlns:a16="http://schemas.microsoft.com/office/drawing/2014/main" id="{DD166BA9-111E-A8E2-ABEC-85486CD553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F92089-1196-C62E-9592-A19B9F7AA2D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110395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E0197-1629-82B1-3852-D555182BCF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87DCA1-E81A-CEEB-F486-4B492E44C4D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C43ECB-B6B5-DF21-4643-858567179319}"/>
              </a:ext>
            </a:extLst>
          </p:cNvPr>
          <p:cNvSpPr>
            <a:spLocks noGrp="1"/>
          </p:cNvSpPr>
          <p:nvPr>
            <p:ph type="dt" sz="half" idx="10"/>
          </p:nvPr>
        </p:nvSpPr>
        <p:spPr/>
        <p:txBody>
          <a:bodyPr/>
          <a:lstStyle/>
          <a:p>
            <a:fld id="{F4D57BDD-E64A-4D27-8978-82FFCA18A12C}" type="datetimeFigureOut">
              <a:rPr lang="en-US" smtClean="0"/>
              <a:t>11/26/2024</a:t>
            </a:fld>
            <a:endParaRPr lang="en-US"/>
          </a:p>
        </p:txBody>
      </p:sp>
      <p:sp>
        <p:nvSpPr>
          <p:cNvPr id="5" name="Footer Placeholder 4">
            <a:extLst>
              <a:ext uri="{FF2B5EF4-FFF2-40B4-BE49-F238E27FC236}">
                <a16:creationId xmlns:a16="http://schemas.microsoft.com/office/drawing/2014/main" id="{77108BE8-EE4D-4DFF-F5BD-6B8EC373E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84CD9-46D9-06E6-B6A6-0F5A57DDE0D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221645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2DAB6-0480-53E7-8EB1-40EC97AECA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F7F77-7C5B-69C4-5C89-0B1A41A5A5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4E6D75-271B-8E69-B5DD-DC358DFDD5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0345F9-1751-6255-85EF-82EE4396AF2B}"/>
              </a:ext>
            </a:extLst>
          </p:cNvPr>
          <p:cNvSpPr>
            <a:spLocks noGrp="1"/>
          </p:cNvSpPr>
          <p:nvPr>
            <p:ph type="dt" sz="half" idx="10"/>
          </p:nvPr>
        </p:nvSpPr>
        <p:spPr/>
        <p:txBody>
          <a:bodyPr/>
          <a:lstStyle/>
          <a:p>
            <a:fld id="{F4D57BDD-E64A-4D27-8978-82FFCA18A12C}" type="datetimeFigureOut">
              <a:rPr lang="en-US" smtClean="0"/>
              <a:t>11/26/2024</a:t>
            </a:fld>
            <a:endParaRPr lang="en-US"/>
          </a:p>
        </p:txBody>
      </p:sp>
      <p:sp>
        <p:nvSpPr>
          <p:cNvPr id="6" name="Footer Placeholder 5">
            <a:extLst>
              <a:ext uri="{FF2B5EF4-FFF2-40B4-BE49-F238E27FC236}">
                <a16:creationId xmlns:a16="http://schemas.microsoft.com/office/drawing/2014/main" id="{4E4E97DE-98AC-AF28-F1B7-706216BE95C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72C901-8BCA-91DB-E656-9C2CC5D602D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782570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4EEE1-A883-3AFB-95BB-AF38914F9E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DEC3E9-336A-C3B5-8B36-F65A1AA644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61D6E5-5209-5AEB-2E83-51DFEE34E2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D69503-9B88-E834-7651-3E29339D8E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2C71E3-E29C-1138-79B6-3B366F58F1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FBD0F8-2DAE-D6E6-B29B-201872A5C2F7}"/>
              </a:ext>
            </a:extLst>
          </p:cNvPr>
          <p:cNvSpPr>
            <a:spLocks noGrp="1"/>
          </p:cNvSpPr>
          <p:nvPr>
            <p:ph type="dt" sz="half" idx="10"/>
          </p:nvPr>
        </p:nvSpPr>
        <p:spPr/>
        <p:txBody>
          <a:bodyPr/>
          <a:lstStyle/>
          <a:p>
            <a:fld id="{F4D57BDD-E64A-4D27-8978-82FFCA18A12C}" type="datetimeFigureOut">
              <a:rPr lang="en-US" smtClean="0"/>
              <a:t>11/26/2024</a:t>
            </a:fld>
            <a:endParaRPr lang="en-US"/>
          </a:p>
        </p:txBody>
      </p:sp>
      <p:sp>
        <p:nvSpPr>
          <p:cNvPr id="8" name="Footer Placeholder 7">
            <a:extLst>
              <a:ext uri="{FF2B5EF4-FFF2-40B4-BE49-F238E27FC236}">
                <a16:creationId xmlns:a16="http://schemas.microsoft.com/office/drawing/2014/main" id="{A053D5BC-432B-1796-0B59-CB24491E97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F573FE-79F9-768C-FFC1-7FDB6E88693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272005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DF272-FAC6-5974-62E9-966E4B3A0B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754824-97DE-8E3D-356D-3A945FB6159B}"/>
              </a:ext>
            </a:extLst>
          </p:cNvPr>
          <p:cNvSpPr>
            <a:spLocks noGrp="1"/>
          </p:cNvSpPr>
          <p:nvPr>
            <p:ph type="dt" sz="half" idx="10"/>
          </p:nvPr>
        </p:nvSpPr>
        <p:spPr/>
        <p:txBody>
          <a:bodyPr/>
          <a:lstStyle/>
          <a:p>
            <a:fld id="{F4D57BDD-E64A-4D27-8978-82FFCA18A12C}" type="datetimeFigureOut">
              <a:rPr lang="en-US" smtClean="0"/>
              <a:t>11/26/2024</a:t>
            </a:fld>
            <a:endParaRPr lang="en-US"/>
          </a:p>
        </p:txBody>
      </p:sp>
      <p:sp>
        <p:nvSpPr>
          <p:cNvPr id="4" name="Footer Placeholder 3">
            <a:extLst>
              <a:ext uri="{FF2B5EF4-FFF2-40B4-BE49-F238E27FC236}">
                <a16:creationId xmlns:a16="http://schemas.microsoft.com/office/drawing/2014/main" id="{DB55F59B-29C2-F2B8-5069-5CD51B26D8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4F10D6-3AC2-CC73-9AAB-A37A80CC2040}"/>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94394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CCC22-AA3C-0F42-D580-D2E1B25273CC}"/>
              </a:ext>
            </a:extLst>
          </p:cNvPr>
          <p:cNvSpPr>
            <a:spLocks noGrp="1"/>
          </p:cNvSpPr>
          <p:nvPr>
            <p:ph type="dt" sz="half" idx="10"/>
          </p:nvPr>
        </p:nvSpPr>
        <p:spPr/>
        <p:txBody>
          <a:bodyPr/>
          <a:lstStyle/>
          <a:p>
            <a:fld id="{F4D57BDD-E64A-4D27-8978-82FFCA18A12C}" type="datetimeFigureOut">
              <a:rPr lang="en-US" smtClean="0"/>
              <a:t>11/26/2024</a:t>
            </a:fld>
            <a:endParaRPr lang="en-US"/>
          </a:p>
        </p:txBody>
      </p:sp>
      <p:sp>
        <p:nvSpPr>
          <p:cNvPr id="3" name="Footer Placeholder 2">
            <a:extLst>
              <a:ext uri="{FF2B5EF4-FFF2-40B4-BE49-F238E27FC236}">
                <a16:creationId xmlns:a16="http://schemas.microsoft.com/office/drawing/2014/main" id="{46D52BF6-98B4-28DB-5949-BDA1CECAC1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875402-A1A6-A860-3F1D-02050F2F1CA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462320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C0CEA-B3DB-87F1-8173-AE8A6FAC80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2C94E2-8F06-8129-B897-7EBF3863E6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ABC529-667C-78FF-22FF-3F35B8BB02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6AAEB6-E569-7FBA-166D-339E0104020B}"/>
              </a:ext>
            </a:extLst>
          </p:cNvPr>
          <p:cNvSpPr>
            <a:spLocks noGrp="1"/>
          </p:cNvSpPr>
          <p:nvPr>
            <p:ph type="dt" sz="half" idx="10"/>
          </p:nvPr>
        </p:nvSpPr>
        <p:spPr/>
        <p:txBody>
          <a:bodyPr/>
          <a:lstStyle/>
          <a:p>
            <a:fld id="{F4D57BDD-E64A-4D27-8978-82FFCA18A12C}" type="datetimeFigureOut">
              <a:rPr lang="en-US" smtClean="0"/>
              <a:t>11/26/2024</a:t>
            </a:fld>
            <a:endParaRPr lang="en-US"/>
          </a:p>
        </p:txBody>
      </p:sp>
      <p:sp>
        <p:nvSpPr>
          <p:cNvPr id="6" name="Footer Placeholder 5">
            <a:extLst>
              <a:ext uri="{FF2B5EF4-FFF2-40B4-BE49-F238E27FC236}">
                <a16:creationId xmlns:a16="http://schemas.microsoft.com/office/drawing/2014/main" id="{0E5DF901-34A0-65E5-9C37-D9F0AC249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6F76D-39C8-1683-36F1-F276AAAF3922}"/>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46107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C33A4-0CC9-4950-751C-ADC8F4682E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F520FE-1752-A894-C2BE-DD3DCF5551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B713FF-3E2B-5035-C012-0D523078EB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85CABF-9EC3-047A-7272-26E17B572B72}"/>
              </a:ext>
            </a:extLst>
          </p:cNvPr>
          <p:cNvSpPr>
            <a:spLocks noGrp="1"/>
          </p:cNvSpPr>
          <p:nvPr>
            <p:ph type="dt" sz="half" idx="10"/>
          </p:nvPr>
        </p:nvSpPr>
        <p:spPr/>
        <p:txBody>
          <a:bodyPr/>
          <a:lstStyle/>
          <a:p>
            <a:fld id="{F4D57BDD-E64A-4D27-8978-82FFCA18A12C}" type="datetimeFigureOut">
              <a:rPr lang="en-US" smtClean="0"/>
              <a:t>11/26/2024</a:t>
            </a:fld>
            <a:endParaRPr lang="en-US"/>
          </a:p>
        </p:txBody>
      </p:sp>
      <p:sp>
        <p:nvSpPr>
          <p:cNvPr id="6" name="Footer Placeholder 5">
            <a:extLst>
              <a:ext uri="{FF2B5EF4-FFF2-40B4-BE49-F238E27FC236}">
                <a16:creationId xmlns:a16="http://schemas.microsoft.com/office/drawing/2014/main" id="{98D10422-067A-6129-520A-A2C0BB438A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36F12D-7E21-9A06-C224-4E337BECC8B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169588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1EFBE2-A104-6BA3-6BB5-53EACCF2D3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DE29AB-3339-3B1D-D1F8-58B94187F0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A5C668-DE90-F250-4C47-52BCF7B422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D57BDD-E64A-4D27-8978-82FFCA18A12C}" type="datetimeFigureOut">
              <a:rPr lang="en-US" smtClean="0"/>
              <a:pPr/>
              <a:t>11/26/2024</a:t>
            </a:fld>
            <a:endParaRPr lang="en-US" dirty="0"/>
          </a:p>
        </p:txBody>
      </p:sp>
      <p:sp>
        <p:nvSpPr>
          <p:cNvPr id="5" name="Footer Placeholder 4">
            <a:extLst>
              <a:ext uri="{FF2B5EF4-FFF2-40B4-BE49-F238E27FC236}">
                <a16:creationId xmlns:a16="http://schemas.microsoft.com/office/drawing/2014/main" id="{F7ABE719-5178-5776-1480-EE6F7C3C4F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6368422F-524C-9293-C5BB-76D261415A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6217106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github.com/MikeDavidG2/bike-share_case-study/blob/main/03b_Results_Top-50-Casual-Rider-Stations.csv" TargetMode="External"/><Relationship Id="rId4" Type="http://schemas.openxmlformats.org/officeDocument/2006/relationships/hyperlink" Target="https://public.tableau.com/app/profile/michael.grue4932/viz/DivvyBikeTrips-Chicago/CasualRider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keDavidG2/bike-share_case-study?tab=readme-ov-file#bike-share_case-stud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ikeDavidG2/bike-share_case-study"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56D8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5994C490-F4BF-4C79-FA29-B0A992B91A3A}"/>
              </a:ext>
            </a:extLst>
          </p:cNvPr>
          <p:cNvSpPr/>
          <p:nvPr/>
        </p:nvSpPr>
        <p:spPr>
          <a:xfrm>
            <a:off x="486044" y="541167"/>
            <a:ext cx="5989320" cy="6192739"/>
          </a:xfrm>
          <a:custGeom>
            <a:avLst/>
            <a:gdLst>
              <a:gd name="connsiteX0" fmla="*/ 1779270 w 5989320"/>
              <a:gd name="connsiteY0" fmla="*/ 820886 h 6192739"/>
              <a:gd name="connsiteX1" fmla="*/ 2343150 w 5989320"/>
              <a:gd name="connsiteY1" fmla="*/ 1384766 h 6192739"/>
              <a:gd name="connsiteX2" fmla="*/ 2343150 w 5989320"/>
              <a:gd name="connsiteY2" fmla="*/ 4851619 h 6192739"/>
              <a:gd name="connsiteX3" fmla="*/ 1779270 w 5989320"/>
              <a:gd name="connsiteY3" fmla="*/ 5415499 h 6192739"/>
              <a:gd name="connsiteX4" fmla="*/ 1215390 w 5989320"/>
              <a:gd name="connsiteY4" fmla="*/ 4851619 h 6192739"/>
              <a:gd name="connsiteX5" fmla="*/ 1215390 w 5989320"/>
              <a:gd name="connsiteY5" fmla="*/ 1384766 h 6192739"/>
              <a:gd name="connsiteX6" fmla="*/ 1779270 w 5989320"/>
              <a:gd name="connsiteY6" fmla="*/ 820886 h 6192739"/>
              <a:gd name="connsiteX7" fmla="*/ 5425440 w 5989320"/>
              <a:gd name="connsiteY7" fmla="*/ 386299 h 6192739"/>
              <a:gd name="connsiteX8" fmla="*/ 5989320 w 5989320"/>
              <a:gd name="connsiteY8" fmla="*/ 950180 h 6192739"/>
              <a:gd name="connsiteX9" fmla="*/ 5989320 w 5989320"/>
              <a:gd name="connsiteY9" fmla="*/ 5263099 h 6192739"/>
              <a:gd name="connsiteX10" fmla="*/ 5425440 w 5989320"/>
              <a:gd name="connsiteY10" fmla="*/ 5826979 h 6192739"/>
              <a:gd name="connsiteX11" fmla="*/ 4861560 w 5989320"/>
              <a:gd name="connsiteY11" fmla="*/ 5263099 h 6192739"/>
              <a:gd name="connsiteX12" fmla="*/ 4861560 w 5989320"/>
              <a:gd name="connsiteY12" fmla="*/ 950180 h 6192739"/>
              <a:gd name="connsiteX13" fmla="*/ 5425440 w 5989320"/>
              <a:gd name="connsiteY13" fmla="*/ 386299 h 6192739"/>
              <a:gd name="connsiteX14" fmla="*/ 563880 w 5989320"/>
              <a:gd name="connsiteY14" fmla="*/ 386299 h 6192739"/>
              <a:gd name="connsiteX15" fmla="*/ 1127760 w 5989320"/>
              <a:gd name="connsiteY15" fmla="*/ 950180 h 6192739"/>
              <a:gd name="connsiteX16" fmla="*/ 1127760 w 5989320"/>
              <a:gd name="connsiteY16" fmla="*/ 5263099 h 6192739"/>
              <a:gd name="connsiteX17" fmla="*/ 563880 w 5989320"/>
              <a:gd name="connsiteY17" fmla="*/ 5826979 h 6192739"/>
              <a:gd name="connsiteX18" fmla="*/ 0 w 5989320"/>
              <a:gd name="connsiteY18" fmla="*/ 5263099 h 6192739"/>
              <a:gd name="connsiteX19" fmla="*/ 0 w 5989320"/>
              <a:gd name="connsiteY19" fmla="*/ 950180 h 6192739"/>
              <a:gd name="connsiteX20" fmla="*/ 563880 w 5989320"/>
              <a:gd name="connsiteY20" fmla="*/ 386299 h 6192739"/>
              <a:gd name="connsiteX21" fmla="*/ 2994660 w 5989320"/>
              <a:gd name="connsiteY21" fmla="*/ 386299 h 6192739"/>
              <a:gd name="connsiteX22" fmla="*/ 3558540 w 5989320"/>
              <a:gd name="connsiteY22" fmla="*/ 950179 h 6192739"/>
              <a:gd name="connsiteX23" fmla="*/ 3558540 w 5989320"/>
              <a:gd name="connsiteY23" fmla="*/ 5263099 h 6192739"/>
              <a:gd name="connsiteX24" fmla="*/ 2994660 w 5989320"/>
              <a:gd name="connsiteY24" fmla="*/ 5826979 h 6192739"/>
              <a:gd name="connsiteX25" fmla="*/ 2430780 w 5989320"/>
              <a:gd name="connsiteY25" fmla="*/ 5263099 h 6192739"/>
              <a:gd name="connsiteX26" fmla="*/ 2430780 w 5989320"/>
              <a:gd name="connsiteY26" fmla="*/ 950179 h 6192739"/>
              <a:gd name="connsiteX27" fmla="*/ 2994660 w 5989320"/>
              <a:gd name="connsiteY27" fmla="*/ 386299 h 6192739"/>
              <a:gd name="connsiteX28" fmla="*/ 4210050 w 5989320"/>
              <a:gd name="connsiteY28" fmla="*/ 0 h 6192739"/>
              <a:gd name="connsiteX29" fmla="*/ 4773930 w 5989320"/>
              <a:gd name="connsiteY29" fmla="*/ 563880 h 6192739"/>
              <a:gd name="connsiteX30" fmla="*/ 4773930 w 5989320"/>
              <a:gd name="connsiteY30" fmla="*/ 5628859 h 6192739"/>
              <a:gd name="connsiteX31" fmla="*/ 4210050 w 5989320"/>
              <a:gd name="connsiteY31" fmla="*/ 6192739 h 6192739"/>
              <a:gd name="connsiteX32" fmla="*/ 3646170 w 5989320"/>
              <a:gd name="connsiteY32" fmla="*/ 5628859 h 6192739"/>
              <a:gd name="connsiteX33" fmla="*/ 3646170 w 5989320"/>
              <a:gd name="connsiteY33" fmla="*/ 563880 h 6192739"/>
              <a:gd name="connsiteX34" fmla="*/ 4210050 w 5989320"/>
              <a:gd name="connsiteY34" fmla="*/ 0 h 619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89320" h="6192739">
                <a:moveTo>
                  <a:pt x="1779270" y="820886"/>
                </a:moveTo>
                <a:cubicBezTo>
                  <a:pt x="2090692" y="820886"/>
                  <a:pt x="2343150" y="1073344"/>
                  <a:pt x="2343150" y="1384766"/>
                </a:cubicBezTo>
                <a:lnTo>
                  <a:pt x="2343150" y="4851619"/>
                </a:lnTo>
                <a:cubicBezTo>
                  <a:pt x="2343150" y="5163041"/>
                  <a:pt x="2090692" y="5415499"/>
                  <a:pt x="1779270" y="5415499"/>
                </a:cubicBezTo>
                <a:cubicBezTo>
                  <a:pt x="1467848" y="5415499"/>
                  <a:pt x="1215390" y="5163041"/>
                  <a:pt x="1215390" y="4851619"/>
                </a:cubicBezTo>
                <a:lnTo>
                  <a:pt x="1215390" y="1384766"/>
                </a:lnTo>
                <a:cubicBezTo>
                  <a:pt x="1215390" y="1073344"/>
                  <a:pt x="1467848" y="820886"/>
                  <a:pt x="1779270" y="820886"/>
                </a:cubicBezTo>
                <a:close/>
                <a:moveTo>
                  <a:pt x="5425440" y="386299"/>
                </a:moveTo>
                <a:cubicBezTo>
                  <a:pt x="5736862" y="386299"/>
                  <a:pt x="5989320" y="638758"/>
                  <a:pt x="5989320" y="950180"/>
                </a:cubicBezTo>
                <a:lnTo>
                  <a:pt x="5989320" y="5263099"/>
                </a:lnTo>
                <a:cubicBezTo>
                  <a:pt x="5989320" y="5574521"/>
                  <a:pt x="5736862" y="5826979"/>
                  <a:pt x="5425440" y="5826979"/>
                </a:cubicBezTo>
                <a:cubicBezTo>
                  <a:pt x="5114018" y="5826979"/>
                  <a:pt x="4861560" y="5574521"/>
                  <a:pt x="4861560" y="5263099"/>
                </a:cubicBezTo>
                <a:lnTo>
                  <a:pt x="4861560" y="950180"/>
                </a:lnTo>
                <a:cubicBezTo>
                  <a:pt x="4861560" y="638758"/>
                  <a:pt x="5114018" y="386299"/>
                  <a:pt x="5425440" y="386299"/>
                </a:cubicBezTo>
                <a:close/>
                <a:moveTo>
                  <a:pt x="563880" y="386299"/>
                </a:moveTo>
                <a:cubicBezTo>
                  <a:pt x="875302" y="386299"/>
                  <a:pt x="1127760" y="638758"/>
                  <a:pt x="1127760" y="950180"/>
                </a:cubicBezTo>
                <a:lnTo>
                  <a:pt x="1127760" y="5263099"/>
                </a:lnTo>
                <a:cubicBezTo>
                  <a:pt x="1127760" y="5574521"/>
                  <a:pt x="875302" y="5826979"/>
                  <a:pt x="563880" y="5826979"/>
                </a:cubicBezTo>
                <a:cubicBezTo>
                  <a:pt x="252458" y="5826979"/>
                  <a:pt x="0" y="5574521"/>
                  <a:pt x="0" y="5263099"/>
                </a:cubicBezTo>
                <a:lnTo>
                  <a:pt x="0" y="950180"/>
                </a:lnTo>
                <a:cubicBezTo>
                  <a:pt x="0" y="638758"/>
                  <a:pt x="252458" y="386299"/>
                  <a:pt x="563880" y="386299"/>
                </a:cubicBezTo>
                <a:close/>
                <a:moveTo>
                  <a:pt x="2994660" y="386299"/>
                </a:moveTo>
                <a:cubicBezTo>
                  <a:pt x="3306082" y="386299"/>
                  <a:pt x="3558540" y="638757"/>
                  <a:pt x="3558540" y="950179"/>
                </a:cubicBezTo>
                <a:lnTo>
                  <a:pt x="3558540" y="5263099"/>
                </a:lnTo>
                <a:cubicBezTo>
                  <a:pt x="3558540" y="5574521"/>
                  <a:pt x="3306082" y="5826979"/>
                  <a:pt x="2994660" y="5826979"/>
                </a:cubicBezTo>
                <a:cubicBezTo>
                  <a:pt x="2683238" y="5826979"/>
                  <a:pt x="2430780" y="5574521"/>
                  <a:pt x="2430780" y="5263099"/>
                </a:cubicBezTo>
                <a:lnTo>
                  <a:pt x="2430780" y="950179"/>
                </a:lnTo>
                <a:cubicBezTo>
                  <a:pt x="2430780" y="638757"/>
                  <a:pt x="2683238" y="386299"/>
                  <a:pt x="2994660" y="386299"/>
                </a:cubicBezTo>
                <a:close/>
                <a:moveTo>
                  <a:pt x="4210050" y="0"/>
                </a:moveTo>
                <a:cubicBezTo>
                  <a:pt x="4521472" y="0"/>
                  <a:pt x="4773930" y="252458"/>
                  <a:pt x="4773930" y="563880"/>
                </a:cubicBezTo>
                <a:lnTo>
                  <a:pt x="4773930" y="5628859"/>
                </a:lnTo>
                <a:cubicBezTo>
                  <a:pt x="4773930" y="5940281"/>
                  <a:pt x="4521472" y="6192739"/>
                  <a:pt x="4210050" y="6192739"/>
                </a:cubicBezTo>
                <a:cubicBezTo>
                  <a:pt x="3898628" y="6192739"/>
                  <a:pt x="3646170" y="5940281"/>
                  <a:pt x="3646170" y="5628859"/>
                </a:cubicBezTo>
                <a:lnTo>
                  <a:pt x="3646170" y="563880"/>
                </a:lnTo>
                <a:cubicBezTo>
                  <a:pt x="3646170" y="252458"/>
                  <a:pt x="3898628" y="0"/>
                  <a:pt x="4210050" y="0"/>
                </a:cubicBezTo>
                <a:close/>
              </a:path>
            </a:pathLst>
          </a:custGeom>
          <a:blipFill>
            <a:blip r:embed="rId3"/>
            <a:srcRect/>
            <a:stretch>
              <a:fillRect l="-37281" t="-203" r="-17815" b="20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B4FA4523-D863-D306-EB05-B73146898B06}"/>
              </a:ext>
            </a:extLst>
          </p:cNvPr>
          <p:cNvSpPr txBox="1"/>
          <p:nvPr/>
        </p:nvSpPr>
        <p:spPr>
          <a:xfrm>
            <a:off x="3012074" y="1515570"/>
            <a:ext cx="8515350" cy="2208297"/>
          </a:xfrm>
          <a:prstGeom prst="rect">
            <a:avLst/>
          </a:prstGeom>
          <a:noFill/>
          <a:ln>
            <a:noFill/>
          </a:ln>
        </p:spPr>
        <p:txBody>
          <a:bodyPr wrap="square" rtlCol="0">
            <a:spAutoFit/>
          </a:bodyPr>
          <a:lstStyle/>
          <a:p>
            <a:pPr algn="r">
              <a:lnSpc>
                <a:spcPts val="5500"/>
              </a:lnSpc>
            </a:pPr>
            <a:r>
              <a:rPr lang="en-US" sz="4800" i="0" u="none" strike="noStrike" dirty="0">
                <a:ln>
                  <a:solidFill>
                    <a:srgbClr val="556D82"/>
                  </a:solidFill>
                </a:ln>
                <a:solidFill>
                  <a:schemeClr val="bg1"/>
                </a:solidFill>
                <a:latin typeface="Roboto" panose="02000000000000000000" pitchFamily="2" charset="0"/>
                <a:ea typeface="Roboto" panose="02000000000000000000" pitchFamily="2" charset="0"/>
              </a:rPr>
              <a:t>Converting Casual Riders into</a:t>
            </a:r>
          </a:p>
          <a:p>
            <a:pPr algn="r">
              <a:lnSpc>
                <a:spcPts val="5500"/>
              </a:lnSpc>
            </a:pPr>
            <a:r>
              <a:rPr lang="en-US" sz="4800" i="0" u="none" strike="noStrike" dirty="0">
                <a:ln>
                  <a:solidFill>
                    <a:srgbClr val="556D82"/>
                  </a:solidFill>
                </a:ln>
                <a:solidFill>
                  <a:schemeClr val="bg1"/>
                </a:solidFill>
                <a:latin typeface="Roboto" panose="02000000000000000000" pitchFamily="2" charset="0"/>
                <a:ea typeface="Roboto" panose="02000000000000000000" pitchFamily="2" charset="0"/>
              </a:rPr>
              <a:t>Annual Members Is Key to</a:t>
            </a:r>
          </a:p>
          <a:p>
            <a:pPr algn="r">
              <a:lnSpc>
                <a:spcPts val="5500"/>
              </a:lnSpc>
            </a:pPr>
            <a:r>
              <a:rPr lang="en-US" sz="4800" i="0" u="none" strike="noStrike" dirty="0">
                <a:ln>
                  <a:solidFill>
                    <a:srgbClr val="556D82"/>
                  </a:solidFill>
                </a:ln>
                <a:solidFill>
                  <a:schemeClr val="bg1"/>
                </a:solidFill>
                <a:latin typeface="Roboto" panose="02000000000000000000" pitchFamily="2" charset="0"/>
                <a:ea typeface="Roboto" panose="02000000000000000000" pitchFamily="2" charset="0"/>
              </a:rPr>
              <a:t>Boosting Profitability</a:t>
            </a:r>
            <a:endParaRPr lang="en-US" sz="4800" dirty="0">
              <a:ln>
                <a:solidFill>
                  <a:srgbClr val="556D82"/>
                </a:solidFill>
              </a:ln>
              <a:solidFill>
                <a:schemeClr val="bg1"/>
              </a:solidFill>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B84E8DD1-BB4C-5020-41BF-B0413F023B5B}"/>
              </a:ext>
            </a:extLst>
          </p:cNvPr>
          <p:cNvSpPr txBox="1"/>
          <p:nvPr/>
        </p:nvSpPr>
        <p:spPr>
          <a:xfrm>
            <a:off x="1388708" y="473358"/>
            <a:ext cx="10317248" cy="1107996"/>
          </a:xfrm>
          <a:prstGeom prst="rect">
            <a:avLst/>
          </a:prstGeom>
          <a:noFill/>
          <a:ln>
            <a:noFill/>
          </a:ln>
        </p:spPr>
        <p:txBody>
          <a:bodyPr wrap="none" rtlCol="0">
            <a:spAutoFit/>
          </a:bodyPr>
          <a:lstStyle/>
          <a:p>
            <a:r>
              <a:rPr lang="en-US" sz="6600" dirty="0">
                <a:ln>
                  <a:solidFill>
                    <a:srgbClr val="556D82"/>
                  </a:solidFill>
                </a:ln>
                <a:solidFill>
                  <a:srgbClr val="E69A0E"/>
                </a:solidFill>
                <a:latin typeface="Roboto Medium" panose="02000000000000000000" pitchFamily="2" charset="0"/>
                <a:ea typeface="Roboto Medium" panose="02000000000000000000" pitchFamily="2" charset="0"/>
              </a:rPr>
              <a:t>Cyclistic's Growth Strategy</a:t>
            </a:r>
          </a:p>
        </p:txBody>
      </p:sp>
    </p:spTree>
    <p:extLst>
      <p:ext uri="{BB962C8B-B14F-4D97-AF65-F5344CB8AC3E}">
        <p14:creationId xmlns:p14="http://schemas.microsoft.com/office/powerpoint/2010/main" val="1754215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14530-D630-9F66-4640-65C5EBB1918B}"/>
            </a:ext>
          </a:extLst>
        </p:cNvPr>
        <p:cNvGrpSpPr/>
        <p:nvPr/>
      </p:nvGrpSpPr>
      <p:grpSpPr>
        <a:xfrm>
          <a:off x="0" y="0"/>
          <a:ext cx="0" cy="0"/>
          <a:chOff x="0" y="0"/>
          <a:chExt cx="0" cy="0"/>
        </a:xfrm>
      </p:grpSpPr>
      <p:sp>
        <p:nvSpPr>
          <p:cNvPr id="66" name="TextBox 65">
            <a:extLst>
              <a:ext uri="{FF2B5EF4-FFF2-40B4-BE49-F238E27FC236}">
                <a16:creationId xmlns:a16="http://schemas.microsoft.com/office/drawing/2014/main" id="{9998BE81-FBE2-A459-B3E3-4C9616517ED8}"/>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sp>
        <p:nvSpPr>
          <p:cNvPr id="8" name="TextBox 7">
            <a:extLst>
              <a:ext uri="{FF2B5EF4-FFF2-40B4-BE49-F238E27FC236}">
                <a16:creationId xmlns:a16="http://schemas.microsoft.com/office/drawing/2014/main" id="{C24A7804-5373-8515-4166-5F1605AA5B08}"/>
              </a:ext>
            </a:extLst>
          </p:cNvPr>
          <p:cNvSpPr txBox="1"/>
          <p:nvPr/>
        </p:nvSpPr>
        <p:spPr>
          <a:xfrm>
            <a:off x="0" y="0"/>
            <a:ext cx="12192000" cy="1200329"/>
          </a:xfrm>
          <a:prstGeom prst="rect">
            <a:avLst/>
          </a:prstGeom>
          <a:noFill/>
          <a:ln w="9525">
            <a:solidFill>
              <a:srgbClr val="E69A0E"/>
            </a:solidFill>
          </a:ln>
        </p:spPr>
        <p:txBody>
          <a:bodyPr wrap="square" rtlCol="0">
            <a:spAutoFit/>
          </a:bodyPr>
          <a:lstStyle/>
          <a:p>
            <a:pPr algn="ctr"/>
            <a:r>
              <a:rPr lang="en-US" sz="3600" b="1" i="0" u="none" strike="noStrike" dirty="0">
                <a:solidFill>
                  <a:srgbClr val="000000"/>
                </a:solidFill>
                <a:effectLst/>
                <a:latin typeface="Roboto" panose="02000000000000000000" pitchFamily="2" charset="0"/>
                <a:ea typeface="Roboto" panose="02000000000000000000" pitchFamily="2" charset="0"/>
              </a:rPr>
              <a:t>Casual Riders’ Longer Trips Point to Leisure and Exploration, Differing from Members’ Quick Commutes</a:t>
            </a:r>
            <a:endParaRPr lang="en-US" sz="3600" b="1"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8BD11491-FD7B-CD31-0624-6DDC7CB19FCA}"/>
              </a:ext>
            </a:extLst>
          </p:cNvPr>
          <p:cNvSpPr txBox="1"/>
          <p:nvPr/>
        </p:nvSpPr>
        <p:spPr>
          <a:xfrm>
            <a:off x="117503" y="5279571"/>
            <a:ext cx="5858908"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Roboto" panose="02000000000000000000" pitchFamily="2" charset="0"/>
                <a:ea typeface="Roboto" panose="02000000000000000000" pitchFamily="2" charset="0"/>
              </a:rPr>
              <a:t>Casual riders have longer average ride</a:t>
            </a:r>
          </a:p>
          <a:p>
            <a:r>
              <a:rPr lang="en-US" sz="2300" dirty="0">
                <a:latin typeface="Roboto" panose="02000000000000000000" pitchFamily="2" charset="0"/>
                <a:ea typeface="Roboto" panose="02000000000000000000" pitchFamily="2" charset="0"/>
              </a:rPr>
              <a:t>length - almost twice as long!</a:t>
            </a:r>
          </a:p>
          <a:p>
            <a:pPr marL="342900" indent="-342900">
              <a:buFont typeface="Arial" panose="020B0604020202020204" pitchFamily="34" charset="0"/>
              <a:buChar char="•"/>
            </a:pPr>
            <a:r>
              <a:rPr lang="en-US" sz="2300" dirty="0">
                <a:latin typeface="Roboto" panose="02000000000000000000" pitchFamily="2" charset="0"/>
                <a:ea typeface="Roboto" panose="02000000000000000000" pitchFamily="2" charset="0"/>
              </a:rPr>
              <a:t>Suggests a substantial portion of rides</a:t>
            </a:r>
          </a:p>
          <a:p>
            <a:r>
              <a:rPr lang="en-US" sz="2300" dirty="0">
                <a:latin typeface="Roboto" panose="02000000000000000000" pitchFamily="2" charset="0"/>
                <a:ea typeface="Roboto" panose="02000000000000000000" pitchFamily="2" charset="0"/>
              </a:rPr>
              <a:t>are quite long (leisure, exploration, etc.)</a:t>
            </a:r>
          </a:p>
        </p:txBody>
      </p:sp>
      <p:pic>
        <p:nvPicPr>
          <p:cNvPr id="4" name="Picture 3">
            <a:extLst>
              <a:ext uri="{FF2B5EF4-FFF2-40B4-BE49-F238E27FC236}">
                <a16:creationId xmlns:a16="http://schemas.microsoft.com/office/drawing/2014/main" id="{400FC5BA-FF3D-2CB7-9D9D-197F38F05E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503" y="1314452"/>
            <a:ext cx="5858907" cy="3965119"/>
          </a:xfrm>
          <a:prstGeom prst="rect">
            <a:avLst/>
          </a:prstGeom>
          <a:solidFill>
            <a:schemeClr val="bg1">
              <a:lumMod val="85000"/>
            </a:schemeClr>
          </a:solidFill>
          <a:ln>
            <a:solidFill>
              <a:schemeClr val="accent1"/>
            </a:solidFill>
          </a:ln>
        </p:spPr>
      </p:pic>
      <p:pic>
        <p:nvPicPr>
          <p:cNvPr id="3" name="Picture 2">
            <a:extLst>
              <a:ext uri="{FF2B5EF4-FFF2-40B4-BE49-F238E27FC236}">
                <a16:creationId xmlns:a16="http://schemas.microsoft.com/office/drawing/2014/main" id="{ABF367BA-C873-C0AF-0EBC-3FC7D8CFD2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15590" y="1314452"/>
            <a:ext cx="5858907" cy="3965119"/>
          </a:xfrm>
          <a:prstGeom prst="rect">
            <a:avLst/>
          </a:prstGeom>
          <a:solidFill>
            <a:schemeClr val="bg1">
              <a:lumMod val="85000"/>
            </a:schemeClr>
          </a:solidFill>
          <a:ln>
            <a:solidFill>
              <a:schemeClr val="accent1"/>
            </a:solidFill>
          </a:ln>
        </p:spPr>
      </p:pic>
      <p:sp>
        <p:nvSpPr>
          <p:cNvPr id="5" name="Rectangle 4">
            <a:extLst>
              <a:ext uri="{FF2B5EF4-FFF2-40B4-BE49-F238E27FC236}">
                <a16:creationId xmlns:a16="http://schemas.microsoft.com/office/drawing/2014/main" id="{14862993-601D-81A8-8786-7E18E9ED89A2}"/>
              </a:ext>
            </a:extLst>
          </p:cNvPr>
          <p:cNvSpPr/>
          <p:nvPr/>
        </p:nvSpPr>
        <p:spPr>
          <a:xfrm>
            <a:off x="2708910" y="2377441"/>
            <a:ext cx="1939290" cy="21717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D695002-285A-17F0-0202-7F16B5C30832}"/>
              </a:ext>
            </a:extLst>
          </p:cNvPr>
          <p:cNvSpPr/>
          <p:nvPr/>
        </p:nvSpPr>
        <p:spPr>
          <a:xfrm>
            <a:off x="8804910" y="2303146"/>
            <a:ext cx="1939290" cy="21717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67204156-AAF3-1A84-FEC6-944BC96A547A}"/>
              </a:ext>
            </a:extLst>
          </p:cNvPr>
          <p:cNvSpPr txBox="1"/>
          <p:nvPr/>
        </p:nvSpPr>
        <p:spPr>
          <a:xfrm>
            <a:off x="6215589" y="5279571"/>
            <a:ext cx="5858908"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Roboto" panose="02000000000000000000" pitchFamily="2" charset="0"/>
                <a:ea typeface="Roboto" panose="02000000000000000000" pitchFamily="2" charset="0"/>
              </a:rPr>
              <a:t>Appeal to these riders by showcasing that “</a:t>
            </a:r>
            <a:r>
              <a:rPr lang="en-US" sz="2300" i="1" dirty="0">
                <a:latin typeface="Roboto" panose="02000000000000000000" pitchFamily="2" charset="0"/>
                <a:ea typeface="Roboto" panose="02000000000000000000" pitchFamily="2" charset="0"/>
              </a:rPr>
              <a:t>our extensive network of nearly 700 stations enables riders to discover many exciting areas throughout Chicago</a:t>
            </a:r>
            <a:r>
              <a:rPr lang="en-US" sz="2300" dirty="0">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340997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8198C-DE02-D2EF-B87F-1930F6AD8DC9}"/>
            </a:ext>
          </a:extLst>
        </p:cNvPr>
        <p:cNvGrpSpPr/>
        <p:nvPr/>
      </p:nvGrpSpPr>
      <p:grpSpPr>
        <a:xfrm>
          <a:off x="0" y="0"/>
          <a:ext cx="0" cy="0"/>
          <a:chOff x="0" y="0"/>
          <a:chExt cx="0" cy="0"/>
        </a:xfrm>
      </p:grpSpPr>
      <p:sp>
        <p:nvSpPr>
          <p:cNvPr id="66" name="TextBox 65">
            <a:extLst>
              <a:ext uri="{FF2B5EF4-FFF2-40B4-BE49-F238E27FC236}">
                <a16:creationId xmlns:a16="http://schemas.microsoft.com/office/drawing/2014/main" id="{C1DA2F9C-BFDD-A498-1D01-368DB91E6191}"/>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sp>
        <p:nvSpPr>
          <p:cNvPr id="8" name="TextBox 7">
            <a:extLst>
              <a:ext uri="{FF2B5EF4-FFF2-40B4-BE49-F238E27FC236}">
                <a16:creationId xmlns:a16="http://schemas.microsoft.com/office/drawing/2014/main" id="{73225F3F-5DB5-B61E-C9F8-05CE1A2E90F3}"/>
              </a:ext>
            </a:extLst>
          </p:cNvPr>
          <p:cNvSpPr txBox="1"/>
          <p:nvPr/>
        </p:nvSpPr>
        <p:spPr>
          <a:xfrm>
            <a:off x="0" y="0"/>
            <a:ext cx="12192000" cy="1200329"/>
          </a:xfrm>
          <a:prstGeom prst="rect">
            <a:avLst/>
          </a:prstGeom>
          <a:noFill/>
          <a:ln w="9525">
            <a:solidFill>
              <a:srgbClr val="E69A0E"/>
            </a:solidFill>
          </a:ln>
        </p:spPr>
        <p:txBody>
          <a:bodyPr wrap="square" rtlCol="0">
            <a:spAutoFit/>
          </a:bodyPr>
          <a:lstStyle/>
          <a:p>
            <a:pPr algn="ctr"/>
            <a:r>
              <a:rPr lang="en-US" sz="3600" b="1" i="0" u="none" strike="noStrike" dirty="0">
                <a:solidFill>
                  <a:srgbClr val="000000"/>
                </a:solidFill>
                <a:effectLst/>
                <a:latin typeface="Roboto" panose="02000000000000000000" pitchFamily="2" charset="0"/>
                <a:ea typeface="Roboto" panose="02000000000000000000" pitchFamily="2" charset="0"/>
              </a:rPr>
              <a:t>Casual Riders’ Subtle Preference for E</a:t>
            </a:r>
            <a:r>
              <a:rPr lang="en-US" sz="3600" b="1" dirty="0">
                <a:solidFill>
                  <a:srgbClr val="000000"/>
                </a:solidFill>
                <a:latin typeface="Roboto" panose="02000000000000000000" pitchFamily="2" charset="0"/>
                <a:ea typeface="Roboto" panose="02000000000000000000" pitchFamily="2" charset="0"/>
              </a:rPr>
              <a:t>-</a:t>
            </a:r>
            <a:r>
              <a:rPr lang="en-US" sz="3600" b="1" i="0" u="none" strike="noStrike" dirty="0">
                <a:solidFill>
                  <a:srgbClr val="000000"/>
                </a:solidFill>
                <a:effectLst/>
                <a:latin typeface="Roboto" panose="02000000000000000000" pitchFamily="2" charset="0"/>
                <a:ea typeface="Roboto" panose="02000000000000000000" pitchFamily="2" charset="0"/>
              </a:rPr>
              <a:t>Bikes</a:t>
            </a:r>
          </a:p>
          <a:p>
            <a:pPr algn="ctr"/>
            <a:r>
              <a:rPr lang="en-US" sz="3600" b="1" i="0" u="none" strike="noStrike" dirty="0">
                <a:solidFill>
                  <a:srgbClr val="000000"/>
                </a:solidFill>
                <a:effectLst/>
                <a:latin typeface="Roboto" panose="02000000000000000000" pitchFamily="2" charset="0"/>
                <a:ea typeface="Roboto" panose="02000000000000000000" pitchFamily="2" charset="0"/>
              </a:rPr>
              <a:t>Reveals Opportunity to Emphasize their Benefits</a:t>
            </a:r>
            <a:endParaRPr lang="en-US" sz="3600" b="1"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EDFF0165-BFF4-D42F-0744-1FAD1F5F37AF}"/>
              </a:ext>
            </a:extLst>
          </p:cNvPr>
          <p:cNvSpPr txBox="1"/>
          <p:nvPr/>
        </p:nvSpPr>
        <p:spPr>
          <a:xfrm>
            <a:off x="8292162" y="1211466"/>
            <a:ext cx="3782336" cy="5632311"/>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Casual riders have</a:t>
            </a:r>
          </a:p>
          <a:p>
            <a:r>
              <a:rPr lang="en-US" sz="2400" dirty="0">
                <a:latin typeface="Roboto" panose="02000000000000000000" pitchFamily="2" charset="0"/>
                <a:ea typeface="Roboto" panose="02000000000000000000" pitchFamily="2" charset="0"/>
              </a:rPr>
              <a:t>small, but statistically significant preference for e-bikes.</a:t>
            </a: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Even only a 2.3%</a:t>
            </a:r>
          </a:p>
          <a:p>
            <a:r>
              <a:rPr lang="en-US" sz="2400" dirty="0">
                <a:latin typeface="Roboto" panose="02000000000000000000" pitchFamily="2" charset="0"/>
                <a:ea typeface="Roboto" panose="02000000000000000000" pitchFamily="2" charset="0"/>
              </a:rPr>
              <a:t>difference among rider types amounts to over 45,000 additional e-bike rides per year for casual riders.</a:t>
            </a: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Lean into this</a:t>
            </a:r>
          </a:p>
          <a:p>
            <a:r>
              <a:rPr lang="en-US" sz="2400" dirty="0">
                <a:latin typeface="Roboto" panose="02000000000000000000" pitchFamily="2" charset="0"/>
                <a:ea typeface="Roboto" panose="02000000000000000000" pitchFamily="2" charset="0"/>
              </a:rPr>
              <a:t>preference and market    e-bikes as a better option for leisure &amp; long exploratory rides.</a:t>
            </a:r>
          </a:p>
        </p:txBody>
      </p:sp>
      <p:pic>
        <p:nvPicPr>
          <p:cNvPr id="4" name="Picture 3">
            <a:extLst>
              <a:ext uri="{FF2B5EF4-FFF2-40B4-BE49-F238E27FC236}">
                <a16:creationId xmlns:a16="http://schemas.microsoft.com/office/drawing/2014/main" id="{8C52F4F9-8DDE-68D3-C80F-6F87A5C128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502" y="1314451"/>
            <a:ext cx="8018029" cy="5426343"/>
          </a:xfrm>
          <a:prstGeom prst="rect">
            <a:avLst/>
          </a:prstGeom>
          <a:solidFill>
            <a:schemeClr val="bg1">
              <a:lumMod val="85000"/>
            </a:schemeClr>
          </a:solidFill>
          <a:ln>
            <a:solidFill>
              <a:schemeClr val="accent1"/>
            </a:solidFill>
          </a:ln>
        </p:spPr>
      </p:pic>
    </p:spTree>
    <p:extLst>
      <p:ext uri="{BB962C8B-B14F-4D97-AF65-F5344CB8AC3E}">
        <p14:creationId xmlns:p14="http://schemas.microsoft.com/office/powerpoint/2010/main" val="386247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C0F37-66DE-262C-62E9-97883454132B}"/>
            </a:ext>
          </a:extLst>
        </p:cNvPr>
        <p:cNvGrpSpPr/>
        <p:nvPr/>
      </p:nvGrpSpPr>
      <p:grpSpPr>
        <a:xfrm>
          <a:off x="0" y="0"/>
          <a:ext cx="0" cy="0"/>
          <a:chOff x="0" y="0"/>
          <a:chExt cx="0" cy="0"/>
        </a:xfrm>
      </p:grpSpPr>
      <p:sp>
        <p:nvSpPr>
          <p:cNvPr id="66" name="TextBox 65">
            <a:extLst>
              <a:ext uri="{FF2B5EF4-FFF2-40B4-BE49-F238E27FC236}">
                <a16:creationId xmlns:a16="http://schemas.microsoft.com/office/drawing/2014/main" id="{AD8EF51F-D947-5331-9871-7A234C139AA0}"/>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sp>
        <p:nvSpPr>
          <p:cNvPr id="8" name="TextBox 7">
            <a:extLst>
              <a:ext uri="{FF2B5EF4-FFF2-40B4-BE49-F238E27FC236}">
                <a16:creationId xmlns:a16="http://schemas.microsoft.com/office/drawing/2014/main" id="{7014638A-9CDF-7C82-9B8E-A381598C4726}"/>
              </a:ext>
            </a:extLst>
          </p:cNvPr>
          <p:cNvSpPr txBox="1"/>
          <p:nvPr/>
        </p:nvSpPr>
        <p:spPr>
          <a:xfrm>
            <a:off x="0" y="0"/>
            <a:ext cx="12191999" cy="1200329"/>
          </a:xfrm>
          <a:prstGeom prst="rect">
            <a:avLst/>
          </a:prstGeom>
          <a:noFill/>
          <a:ln w="9525">
            <a:solidFill>
              <a:srgbClr val="E69A0E"/>
            </a:solidFill>
          </a:ln>
        </p:spPr>
        <p:txBody>
          <a:bodyPr wrap="square" rtlCol="0">
            <a:spAutoFit/>
          </a:bodyPr>
          <a:lstStyle/>
          <a:p>
            <a:pPr algn="ctr"/>
            <a:r>
              <a:rPr lang="en-US" sz="3600" b="1" dirty="0">
                <a:latin typeface="Roboto" panose="02000000000000000000" pitchFamily="2" charset="0"/>
                <a:ea typeface="Roboto" panose="02000000000000000000" pitchFamily="2" charset="0"/>
              </a:rPr>
              <a:t>Casual Rider Activity Centers Along Lake Michigan,</a:t>
            </a:r>
          </a:p>
          <a:p>
            <a:pPr algn="ctr"/>
            <a:r>
              <a:rPr lang="en-US" sz="3600" b="1" dirty="0">
                <a:latin typeface="Roboto" panose="02000000000000000000" pitchFamily="2" charset="0"/>
                <a:ea typeface="Roboto" panose="02000000000000000000" pitchFamily="2" charset="0"/>
              </a:rPr>
              <a:t>from Lincoln Park to Field Museum</a:t>
            </a:r>
          </a:p>
        </p:txBody>
      </p:sp>
      <p:pic>
        <p:nvPicPr>
          <p:cNvPr id="4" name="Picture 3">
            <a:extLst>
              <a:ext uri="{FF2B5EF4-FFF2-40B4-BE49-F238E27FC236}">
                <a16:creationId xmlns:a16="http://schemas.microsoft.com/office/drawing/2014/main" id="{2E41AD53-BE92-1285-E688-FC57E2AFDD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4815" y="1322433"/>
            <a:ext cx="7770460" cy="5426344"/>
          </a:xfrm>
          <a:prstGeom prst="rect">
            <a:avLst/>
          </a:prstGeom>
          <a:solidFill>
            <a:schemeClr val="bg1">
              <a:lumMod val="85000"/>
            </a:schemeClr>
          </a:solidFill>
          <a:ln>
            <a:solidFill>
              <a:schemeClr val="accent1"/>
            </a:solidFill>
          </a:ln>
        </p:spPr>
      </p:pic>
      <p:grpSp>
        <p:nvGrpSpPr>
          <p:cNvPr id="5" name="Group 4">
            <a:extLst>
              <a:ext uri="{FF2B5EF4-FFF2-40B4-BE49-F238E27FC236}">
                <a16:creationId xmlns:a16="http://schemas.microsoft.com/office/drawing/2014/main" id="{703FAA5D-F015-0DB9-75D1-F52BF2C018B5}"/>
              </a:ext>
            </a:extLst>
          </p:cNvPr>
          <p:cNvGrpSpPr/>
          <p:nvPr/>
        </p:nvGrpSpPr>
        <p:grpSpPr>
          <a:xfrm>
            <a:off x="102975" y="1560131"/>
            <a:ext cx="4077141" cy="4950948"/>
            <a:chOff x="102974" y="1566105"/>
            <a:chExt cx="4077141" cy="4950948"/>
          </a:xfrm>
        </p:grpSpPr>
        <p:sp>
          <p:nvSpPr>
            <p:cNvPr id="2" name="TextBox 1">
              <a:extLst>
                <a:ext uri="{FF2B5EF4-FFF2-40B4-BE49-F238E27FC236}">
                  <a16:creationId xmlns:a16="http://schemas.microsoft.com/office/drawing/2014/main" id="{0A089005-6410-FF2C-14C9-E94A8BA81C9F}"/>
                </a:ext>
              </a:extLst>
            </p:cNvPr>
            <p:cNvSpPr txBox="1"/>
            <p:nvPr/>
          </p:nvSpPr>
          <p:spPr>
            <a:xfrm>
              <a:off x="102974" y="1566105"/>
              <a:ext cx="4077141" cy="3939540"/>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400" dirty="0">
                  <a:latin typeface="Roboto" panose="02000000000000000000" pitchFamily="2" charset="0"/>
                  <a:ea typeface="Roboto" panose="02000000000000000000" pitchFamily="2" charset="0"/>
                </a:rPr>
                <a:t>The busiest stations for casual riders are focused along Lake Michigan</a:t>
              </a:r>
            </a:p>
            <a:p>
              <a:pPr marL="342900" indent="-342900">
                <a:spcAft>
                  <a:spcPts val="600"/>
                </a:spcAft>
                <a:buFont typeface="Arial" panose="020B0604020202020204" pitchFamily="34" charset="0"/>
                <a:buChar char="•"/>
              </a:pPr>
              <a:r>
                <a:rPr lang="en-US" sz="2400" dirty="0">
                  <a:latin typeface="Roboto" panose="02000000000000000000" pitchFamily="2" charset="0"/>
                  <a:ea typeface="Roboto" panose="02000000000000000000" pitchFamily="2" charset="0"/>
                </a:rPr>
                <a:t>Concentrate marketing signage at the top 50 casual rider stations.</a:t>
              </a:r>
            </a:p>
            <a:p>
              <a:pPr marL="342900" indent="-342900">
                <a:spcAft>
                  <a:spcPts val="600"/>
                </a:spcAft>
                <a:buFont typeface="Arial" panose="020B0604020202020204" pitchFamily="34" charset="0"/>
                <a:buChar char="•"/>
              </a:pPr>
              <a:r>
                <a:rPr lang="en-US" sz="2400" dirty="0">
                  <a:latin typeface="Roboto" panose="02000000000000000000" pitchFamily="2" charset="0"/>
                  <a:ea typeface="Roboto" panose="02000000000000000000" pitchFamily="2" charset="0"/>
                </a:rPr>
                <a:t>These top 50 stations were the start or end station for casual riders over 1.1 million times.</a:t>
              </a:r>
            </a:p>
          </p:txBody>
        </p:sp>
        <p:sp>
          <p:nvSpPr>
            <p:cNvPr id="3" name="TextBox 2">
              <a:extLst>
                <a:ext uri="{FF2B5EF4-FFF2-40B4-BE49-F238E27FC236}">
                  <a16:creationId xmlns:a16="http://schemas.microsoft.com/office/drawing/2014/main" id="{79674120-0EAB-8862-67A5-4193FAD40238}"/>
                </a:ext>
              </a:extLst>
            </p:cNvPr>
            <p:cNvSpPr txBox="1"/>
            <p:nvPr/>
          </p:nvSpPr>
          <p:spPr>
            <a:xfrm>
              <a:off x="102974" y="5686056"/>
              <a:ext cx="4077141" cy="830997"/>
            </a:xfrm>
            <a:prstGeom prst="rect">
              <a:avLst/>
            </a:prstGeom>
            <a:noFill/>
            <a:ln>
              <a:solidFill>
                <a:schemeClr val="accent1"/>
              </a:solidFill>
            </a:ln>
          </p:spPr>
          <p:txBody>
            <a:bodyPr wrap="square" rtlCol="0">
              <a:spAutoFit/>
            </a:bodyPr>
            <a:lstStyle/>
            <a:p>
              <a:r>
                <a:rPr lang="en-US" sz="2400" dirty="0">
                  <a:latin typeface="Roboto" panose="02000000000000000000" pitchFamily="2" charset="0"/>
                  <a:ea typeface="Roboto" panose="02000000000000000000" pitchFamily="2" charset="0"/>
                </a:rPr>
                <a:t>Link to </a:t>
              </a:r>
              <a:r>
                <a:rPr lang="en-US" sz="2400" dirty="0">
                  <a:latin typeface="Roboto" panose="02000000000000000000" pitchFamily="2" charset="0"/>
                  <a:ea typeface="Roboto" panose="02000000000000000000" pitchFamily="2" charset="0"/>
                  <a:hlinkClick r:id="rId4"/>
                </a:rPr>
                <a:t>Tableau Map</a:t>
              </a:r>
              <a:endParaRPr lang="en-US" sz="2400" dirty="0">
                <a:latin typeface="Roboto" panose="02000000000000000000" pitchFamily="2" charset="0"/>
                <a:ea typeface="Roboto" panose="02000000000000000000" pitchFamily="2" charset="0"/>
              </a:endParaRPr>
            </a:p>
            <a:p>
              <a:r>
                <a:rPr lang="en-US" sz="2400" dirty="0">
                  <a:latin typeface="Roboto" panose="02000000000000000000" pitchFamily="2" charset="0"/>
                  <a:ea typeface="Roboto" panose="02000000000000000000" pitchFamily="2" charset="0"/>
                </a:rPr>
                <a:t>Link to </a:t>
              </a:r>
              <a:r>
                <a:rPr lang="en-US" sz="2400" dirty="0">
                  <a:latin typeface="Roboto" panose="02000000000000000000" pitchFamily="2" charset="0"/>
                  <a:ea typeface="Roboto" panose="02000000000000000000" pitchFamily="2" charset="0"/>
                  <a:hlinkClick r:id="rId5"/>
                </a:rPr>
                <a:t>Top 50 Stations</a:t>
              </a:r>
              <a:r>
                <a:rPr lang="en-US" sz="2400" dirty="0">
                  <a:latin typeface="Roboto" panose="02000000000000000000" pitchFamily="2" charset="0"/>
                  <a:ea typeface="Roboto" panose="02000000000000000000" pitchFamily="2" charset="0"/>
                </a:rPr>
                <a:t> CSV</a:t>
              </a:r>
            </a:p>
          </p:txBody>
        </p:sp>
      </p:grpSp>
    </p:spTree>
    <p:extLst>
      <p:ext uri="{BB962C8B-B14F-4D97-AF65-F5344CB8AC3E}">
        <p14:creationId xmlns:p14="http://schemas.microsoft.com/office/powerpoint/2010/main" val="108344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60591-38F8-1D8D-AF18-54B7B1BFF0E8}"/>
            </a:ext>
          </a:extLst>
        </p:cNvPr>
        <p:cNvGrpSpPr/>
        <p:nvPr/>
      </p:nvGrpSpPr>
      <p:grpSpPr>
        <a:xfrm>
          <a:off x="0" y="0"/>
          <a:ext cx="0" cy="0"/>
          <a:chOff x="0" y="0"/>
          <a:chExt cx="0" cy="0"/>
        </a:xfrm>
      </p:grpSpPr>
      <p:sp>
        <p:nvSpPr>
          <p:cNvPr id="27" name="TextBox 26">
            <a:extLst>
              <a:ext uri="{FF2B5EF4-FFF2-40B4-BE49-F238E27FC236}">
                <a16:creationId xmlns:a16="http://schemas.microsoft.com/office/drawing/2014/main" id="{66229243-8DFD-1E07-3800-15E66E610589}"/>
              </a:ext>
            </a:extLst>
          </p:cNvPr>
          <p:cNvSpPr txBox="1"/>
          <p:nvPr/>
        </p:nvSpPr>
        <p:spPr>
          <a:xfrm>
            <a:off x="128653" y="196512"/>
            <a:ext cx="11934694" cy="769441"/>
          </a:xfrm>
          <a:prstGeom prst="rect">
            <a:avLst/>
          </a:prstGeom>
          <a:solidFill>
            <a:srgbClr val="EAEAEA"/>
          </a:solidFill>
          <a:ln w="9525">
            <a:solidFill>
              <a:srgbClr val="E69A0E"/>
            </a:solidFill>
          </a:ln>
        </p:spPr>
        <p:txBody>
          <a:bodyPr wrap="square" rtlCol="0">
            <a:spAutoFit/>
          </a:bodyPr>
          <a:lstStyle/>
          <a:p>
            <a:pPr algn="ctr"/>
            <a:r>
              <a:rPr lang="en-US" sz="4400" b="1" i="0" u="none" strike="noStrike" dirty="0">
                <a:latin typeface="Roboto" panose="02000000000000000000" pitchFamily="2" charset="0"/>
                <a:ea typeface="Roboto" panose="02000000000000000000" pitchFamily="2" charset="0"/>
              </a:rPr>
              <a:t>Four Key Insights</a:t>
            </a:r>
            <a:r>
              <a:rPr lang="en-US" sz="2800" b="1" i="0" u="none" strike="noStrike" dirty="0">
                <a:latin typeface="Roboto" panose="02000000000000000000" pitchFamily="2" charset="0"/>
                <a:ea typeface="Roboto" panose="02000000000000000000" pitchFamily="2" charset="0"/>
              </a:rPr>
              <a:t> </a:t>
            </a:r>
            <a:endParaRPr lang="en-US" sz="4000" b="1" i="0" u="none" strike="noStrike" dirty="0">
              <a:latin typeface="Roboto" panose="02000000000000000000" pitchFamily="2" charset="0"/>
              <a:ea typeface="Roboto" panose="02000000000000000000" pitchFamily="2" charset="0"/>
            </a:endParaRPr>
          </a:p>
        </p:txBody>
      </p:sp>
      <p:grpSp>
        <p:nvGrpSpPr>
          <p:cNvPr id="2" name="Group 1">
            <a:extLst>
              <a:ext uri="{FF2B5EF4-FFF2-40B4-BE49-F238E27FC236}">
                <a16:creationId xmlns:a16="http://schemas.microsoft.com/office/drawing/2014/main" id="{EBA6099F-193C-83A1-F6F3-FA4EA692E045}"/>
              </a:ext>
            </a:extLst>
          </p:cNvPr>
          <p:cNvGrpSpPr/>
          <p:nvPr/>
        </p:nvGrpSpPr>
        <p:grpSpPr>
          <a:xfrm>
            <a:off x="-10" y="1106969"/>
            <a:ext cx="12192000" cy="1866900"/>
            <a:chOff x="0" y="-152400"/>
            <a:chExt cx="12192000" cy="1866900"/>
          </a:xfrm>
        </p:grpSpPr>
        <p:sp>
          <p:nvSpPr>
            <p:cNvPr id="11" name="Freeform: Shape 10">
              <a:extLst>
                <a:ext uri="{FF2B5EF4-FFF2-40B4-BE49-F238E27FC236}">
                  <a16:creationId xmlns:a16="http://schemas.microsoft.com/office/drawing/2014/main" id="{A2234975-8F12-C651-F0C2-B46D553C6543}"/>
                </a:ext>
              </a:extLst>
            </p:cNvPr>
            <p:cNvSpPr/>
            <p:nvPr/>
          </p:nvSpPr>
          <p:spPr>
            <a:xfrm>
              <a:off x="0" y="-1524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EAEAEA"/>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Box 14">
              <a:extLst>
                <a:ext uri="{FF2B5EF4-FFF2-40B4-BE49-F238E27FC236}">
                  <a16:creationId xmlns:a16="http://schemas.microsoft.com/office/drawing/2014/main" id="{2802B399-C52C-741B-FA0E-C961B2D42FE5}"/>
                </a:ext>
              </a:extLst>
            </p:cNvPr>
            <p:cNvSpPr txBox="1"/>
            <p:nvPr/>
          </p:nvSpPr>
          <p:spPr>
            <a:xfrm>
              <a:off x="1389413" y="4783"/>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1)  Worth Targeting Casual Riders?</a:t>
              </a:r>
            </a:p>
          </p:txBody>
        </p:sp>
        <p:sp>
          <p:nvSpPr>
            <p:cNvPr id="17" name="TextBox 16">
              <a:extLst>
                <a:ext uri="{FF2B5EF4-FFF2-40B4-BE49-F238E27FC236}">
                  <a16:creationId xmlns:a16="http://schemas.microsoft.com/office/drawing/2014/main" id="{D7C338EA-319A-4544-AA74-C3151EFD9513}"/>
                </a:ext>
              </a:extLst>
            </p:cNvPr>
            <p:cNvSpPr txBox="1"/>
            <p:nvPr/>
          </p:nvSpPr>
          <p:spPr>
            <a:xfrm>
              <a:off x="1665517" y="558451"/>
              <a:ext cx="8860966" cy="461665"/>
            </a:xfrm>
            <a:prstGeom prst="rect">
              <a:avLst/>
            </a:prstGeom>
            <a:noFill/>
          </p:spPr>
          <p:txBody>
            <a:bodyPr wrap="square" rtlCol="0">
              <a:spAutoFit/>
            </a:bodyPr>
            <a:lstStyle/>
            <a:p>
              <a:pPr algn="ct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Yes, there are plenty of casual riders to convert</a:t>
              </a:r>
            </a:p>
          </p:txBody>
        </p:sp>
      </p:grpSp>
      <p:grpSp>
        <p:nvGrpSpPr>
          <p:cNvPr id="3" name="Group 2">
            <a:extLst>
              <a:ext uri="{FF2B5EF4-FFF2-40B4-BE49-F238E27FC236}">
                <a16:creationId xmlns:a16="http://schemas.microsoft.com/office/drawing/2014/main" id="{D3E7829E-2DF0-EF50-8BB6-DD4CECA1767C}"/>
              </a:ext>
            </a:extLst>
          </p:cNvPr>
          <p:cNvGrpSpPr/>
          <p:nvPr/>
        </p:nvGrpSpPr>
        <p:grpSpPr>
          <a:xfrm>
            <a:off x="-4" y="2400674"/>
            <a:ext cx="12192000" cy="1866900"/>
            <a:chOff x="0" y="1562100"/>
            <a:chExt cx="12192000" cy="1866900"/>
          </a:xfrm>
        </p:grpSpPr>
        <p:sp>
          <p:nvSpPr>
            <p:cNvPr id="12" name="Freeform: Shape 11">
              <a:extLst>
                <a:ext uri="{FF2B5EF4-FFF2-40B4-BE49-F238E27FC236}">
                  <a16:creationId xmlns:a16="http://schemas.microsoft.com/office/drawing/2014/main" id="{F6EBA60D-5B58-B97A-A5A7-65A0F885F757}"/>
                </a:ext>
              </a:extLst>
            </p:cNvPr>
            <p:cNvSpPr/>
            <p:nvPr/>
          </p:nvSpPr>
          <p:spPr>
            <a:xfrm>
              <a:off x="0" y="15621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DDDDDD"/>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9F2B6F1C-3F4A-6ED1-8646-10A3975D2DAE}"/>
                </a:ext>
              </a:extLst>
            </p:cNvPr>
            <p:cNvSpPr txBox="1"/>
            <p:nvPr/>
          </p:nvSpPr>
          <p:spPr>
            <a:xfrm>
              <a:off x="1389413" y="1712314"/>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2)  When Launch Ad Campaigns?</a:t>
              </a:r>
            </a:p>
          </p:txBody>
        </p:sp>
        <p:sp>
          <p:nvSpPr>
            <p:cNvPr id="19" name="TextBox 18">
              <a:extLst>
                <a:ext uri="{FF2B5EF4-FFF2-40B4-BE49-F238E27FC236}">
                  <a16:creationId xmlns:a16="http://schemas.microsoft.com/office/drawing/2014/main" id="{B91C493D-3783-B29A-77DE-151998DD4127}"/>
                </a:ext>
              </a:extLst>
            </p:cNvPr>
            <p:cNvSpPr txBox="1"/>
            <p:nvPr/>
          </p:nvSpPr>
          <p:spPr>
            <a:xfrm>
              <a:off x="1389413" y="2272951"/>
              <a:ext cx="9413174" cy="461665"/>
            </a:xfrm>
            <a:prstGeom prst="rect">
              <a:avLst/>
            </a:prstGeom>
            <a:noFill/>
          </p:spPr>
          <p:txBody>
            <a:bodyPr wrap="square" rtlCol="0">
              <a:spAutoFit/>
            </a:bodyPr>
            <a:lstStyle/>
            <a:p>
              <a:pPr algn="ct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Thursdays &amp; Fridays from May - September</a:t>
              </a:r>
              <a:endParaRPr lang="en-US" sz="2400" dirty="0">
                <a:latin typeface="Roboto" panose="02000000000000000000" pitchFamily="2" charset="0"/>
                <a:ea typeface="Roboto" panose="02000000000000000000" pitchFamily="2" charset="0"/>
                <a:cs typeface="Times New Roman" panose="02020603050405020304" pitchFamily="18" charset="0"/>
              </a:endParaRPr>
            </a:p>
          </p:txBody>
        </p:sp>
      </p:grpSp>
      <p:grpSp>
        <p:nvGrpSpPr>
          <p:cNvPr id="4" name="Group 3">
            <a:extLst>
              <a:ext uri="{FF2B5EF4-FFF2-40B4-BE49-F238E27FC236}">
                <a16:creationId xmlns:a16="http://schemas.microsoft.com/office/drawing/2014/main" id="{4069B819-7A79-F9B5-B896-91D7D3DF0117}"/>
              </a:ext>
            </a:extLst>
          </p:cNvPr>
          <p:cNvGrpSpPr/>
          <p:nvPr/>
        </p:nvGrpSpPr>
        <p:grpSpPr>
          <a:xfrm>
            <a:off x="-8" y="3674529"/>
            <a:ext cx="12192000" cy="1866900"/>
            <a:chOff x="0" y="3276600"/>
            <a:chExt cx="12192000" cy="1866900"/>
          </a:xfrm>
        </p:grpSpPr>
        <p:sp>
          <p:nvSpPr>
            <p:cNvPr id="13" name="Freeform: Shape 12">
              <a:extLst>
                <a:ext uri="{FF2B5EF4-FFF2-40B4-BE49-F238E27FC236}">
                  <a16:creationId xmlns:a16="http://schemas.microsoft.com/office/drawing/2014/main" id="{AF832951-1D8E-2BBD-1AF7-9BF7C114F727}"/>
                </a:ext>
              </a:extLst>
            </p:cNvPr>
            <p:cNvSpPr/>
            <p:nvPr/>
          </p:nvSpPr>
          <p:spPr>
            <a:xfrm>
              <a:off x="0" y="32766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D5D5D5"/>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5099F175-129F-3F35-B565-DEC0CBDB9ACB}"/>
                </a:ext>
              </a:extLst>
            </p:cNvPr>
            <p:cNvSpPr txBox="1"/>
            <p:nvPr/>
          </p:nvSpPr>
          <p:spPr>
            <a:xfrm>
              <a:off x="1389413" y="3982136"/>
              <a:ext cx="9413174" cy="461665"/>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Top 50 casual rider stations</a:t>
              </a:r>
            </a:p>
          </p:txBody>
        </p:sp>
        <p:sp>
          <p:nvSpPr>
            <p:cNvPr id="22" name="TextBox 21">
              <a:extLst>
                <a:ext uri="{FF2B5EF4-FFF2-40B4-BE49-F238E27FC236}">
                  <a16:creationId xmlns:a16="http://schemas.microsoft.com/office/drawing/2014/main" id="{1D15DB24-6F85-626B-C350-25C3B4AFA0F7}"/>
                </a:ext>
              </a:extLst>
            </p:cNvPr>
            <p:cNvSpPr txBox="1"/>
            <p:nvPr/>
          </p:nvSpPr>
          <p:spPr>
            <a:xfrm>
              <a:off x="1389413" y="3430748"/>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3)  Where Target Print Ads?</a:t>
              </a:r>
            </a:p>
          </p:txBody>
        </p:sp>
      </p:grpSp>
      <p:sp>
        <p:nvSpPr>
          <p:cNvPr id="66" name="TextBox 65">
            <a:extLst>
              <a:ext uri="{FF2B5EF4-FFF2-40B4-BE49-F238E27FC236}">
                <a16:creationId xmlns:a16="http://schemas.microsoft.com/office/drawing/2014/main" id="{A01C71AB-5ABA-B713-A932-3ADABE1B6DD4}"/>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grpSp>
        <p:nvGrpSpPr>
          <p:cNvPr id="8" name="Group 7">
            <a:extLst>
              <a:ext uri="{FF2B5EF4-FFF2-40B4-BE49-F238E27FC236}">
                <a16:creationId xmlns:a16="http://schemas.microsoft.com/office/drawing/2014/main" id="{20C5A185-7E49-AFC3-CA7F-7B67EEDC1AA8}"/>
              </a:ext>
            </a:extLst>
          </p:cNvPr>
          <p:cNvGrpSpPr/>
          <p:nvPr/>
        </p:nvGrpSpPr>
        <p:grpSpPr>
          <a:xfrm>
            <a:off x="2" y="4901211"/>
            <a:ext cx="12192000" cy="1946643"/>
            <a:chOff x="2" y="4901211"/>
            <a:chExt cx="12192000" cy="1946643"/>
          </a:xfrm>
        </p:grpSpPr>
        <p:sp>
          <p:nvSpPr>
            <p:cNvPr id="14" name="Freeform: Shape 13">
              <a:extLst>
                <a:ext uri="{FF2B5EF4-FFF2-40B4-BE49-F238E27FC236}">
                  <a16:creationId xmlns:a16="http://schemas.microsoft.com/office/drawing/2014/main" id="{165D3FCE-A589-929F-1857-3BDCC44EEE0D}"/>
                </a:ext>
              </a:extLst>
            </p:cNvPr>
            <p:cNvSpPr/>
            <p:nvPr/>
          </p:nvSpPr>
          <p:spPr>
            <a:xfrm>
              <a:off x="2" y="4901211"/>
              <a:ext cx="12192000" cy="1946643"/>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CDCDCD"/>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a:extLst>
                <a:ext uri="{FF2B5EF4-FFF2-40B4-BE49-F238E27FC236}">
                  <a16:creationId xmlns:a16="http://schemas.microsoft.com/office/drawing/2014/main" id="{FB60436C-6CE4-E9FE-4CF3-A64C71B716A2}"/>
                </a:ext>
              </a:extLst>
            </p:cNvPr>
            <p:cNvSpPr txBox="1"/>
            <p:nvPr/>
          </p:nvSpPr>
          <p:spPr>
            <a:xfrm>
              <a:off x="1389415" y="5053612"/>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4) Core Message:</a:t>
              </a:r>
            </a:p>
          </p:txBody>
        </p:sp>
        <p:sp>
          <p:nvSpPr>
            <p:cNvPr id="24" name="TextBox 23">
              <a:extLst>
                <a:ext uri="{FF2B5EF4-FFF2-40B4-BE49-F238E27FC236}">
                  <a16:creationId xmlns:a16="http://schemas.microsoft.com/office/drawing/2014/main" id="{9739386B-681B-C406-B880-8BA47D10D458}"/>
                </a:ext>
              </a:extLst>
            </p:cNvPr>
            <p:cNvSpPr txBox="1"/>
            <p:nvPr/>
          </p:nvSpPr>
          <p:spPr>
            <a:xfrm>
              <a:off x="128652" y="5480987"/>
              <a:ext cx="11934701" cy="1200329"/>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“With annual membership, casual riders gain unlimited access to nearly 700 stations for weekend adventures, e-bikes for leisurely afternoon rides, and a convenient way to enjoy the most popular lakeside restaurants - no parking required.”</a:t>
              </a:r>
            </a:p>
          </p:txBody>
        </p:sp>
      </p:grpSp>
      <p:grpSp>
        <p:nvGrpSpPr>
          <p:cNvPr id="10" name="Group 9">
            <a:extLst>
              <a:ext uri="{FF2B5EF4-FFF2-40B4-BE49-F238E27FC236}">
                <a16:creationId xmlns:a16="http://schemas.microsoft.com/office/drawing/2014/main" id="{C74ED41D-2C49-3DF3-3CA6-55FA04FE6900}"/>
              </a:ext>
            </a:extLst>
          </p:cNvPr>
          <p:cNvGrpSpPr/>
          <p:nvPr/>
        </p:nvGrpSpPr>
        <p:grpSpPr>
          <a:xfrm>
            <a:off x="368746" y="-1971081"/>
            <a:ext cx="5344656" cy="1323439"/>
            <a:chOff x="128650" y="4026685"/>
            <a:chExt cx="5344656" cy="1262789"/>
          </a:xfrm>
        </p:grpSpPr>
        <p:sp>
          <p:nvSpPr>
            <p:cNvPr id="16" name="Rectangle: Rounded Corners 15">
              <a:extLst>
                <a:ext uri="{FF2B5EF4-FFF2-40B4-BE49-F238E27FC236}">
                  <a16:creationId xmlns:a16="http://schemas.microsoft.com/office/drawing/2014/main" id="{9FD93D1A-A58E-517C-0C70-C2A1EB8895A0}"/>
                </a:ext>
              </a:extLst>
            </p:cNvPr>
            <p:cNvSpPr>
              <a:spLocks/>
            </p:cNvSpPr>
            <p:nvPr/>
          </p:nvSpPr>
          <p:spPr>
            <a:xfrm>
              <a:off x="128650" y="4026685"/>
              <a:ext cx="5344654" cy="1262789"/>
            </a:xfrm>
            <a:prstGeom prst="roundRect">
              <a:avLst>
                <a:gd name="adj" fmla="val 22257"/>
              </a:avLst>
            </a:prstGeom>
            <a:solidFill>
              <a:srgbClr val="B0BCC5">
                <a:alpha val="94902"/>
              </a:srgbClr>
            </a:solidFill>
            <a:ln>
              <a:solidFill>
                <a:schemeClr val="accent1"/>
              </a:soli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US" dirty="0"/>
            </a:p>
          </p:txBody>
        </p:sp>
        <p:sp>
          <p:nvSpPr>
            <p:cNvPr id="20" name="Rectangle: Rounded Corners 19">
              <a:extLst>
                <a:ext uri="{FF2B5EF4-FFF2-40B4-BE49-F238E27FC236}">
                  <a16:creationId xmlns:a16="http://schemas.microsoft.com/office/drawing/2014/main" id="{648CDD04-1F35-6D34-DE6B-3E7615F9848F}"/>
                </a:ext>
              </a:extLst>
            </p:cNvPr>
            <p:cNvSpPr/>
            <p:nvPr/>
          </p:nvSpPr>
          <p:spPr>
            <a:xfrm>
              <a:off x="128652" y="4210781"/>
              <a:ext cx="5344654" cy="894598"/>
            </a:xfrm>
            <a:prstGeom prst="roundRect">
              <a:avLst>
                <a:gd name="adj" fmla="val 222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400" dirty="0">
                  <a:solidFill>
                    <a:schemeClr val="tx1"/>
                  </a:solidFill>
                  <a:latin typeface="Roboto" panose="02000000000000000000" pitchFamily="2" charset="0"/>
                  <a:ea typeface="Roboto" panose="02000000000000000000" pitchFamily="2" charset="0"/>
                </a:rPr>
                <a:t>For more details, please visit the project repository on GitHub </a:t>
              </a:r>
              <a:r>
                <a:rPr lang="en-US" sz="2400" dirty="0">
                  <a:solidFill>
                    <a:schemeClr val="tx1"/>
                  </a:solidFill>
                  <a:latin typeface="Roboto" panose="02000000000000000000" pitchFamily="2" charset="0"/>
                  <a:ea typeface="Roboto" panose="02000000000000000000" pitchFamily="2" charset="0"/>
                  <a:hlinkClick r:id="rId3"/>
                </a:rPr>
                <a:t>here</a:t>
              </a:r>
              <a:endParaRPr lang="en-US" sz="2400" dirty="0">
                <a:solidFill>
                  <a:schemeClr val="tx1"/>
                </a:solidFill>
                <a:latin typeface="Roboto" panose="02000000000000000000" pitchFamily="2" charset="0"/>
                <a:ea typeface="Roboto" panose="02000000000000000000" pitchFamily="2" charset="0"/>
              </a:endParaRPr>
            </a:p>
          </p:txBody>
        </p:sp>
      </p:grpSp>
      <p:sp>
        <p:nvSpPr>
          <p:cNvPr id="25" name="TextBox 24">
            <a:extLst>
              <a:ext uri="{FF2B5EF4-FFF2-40B4-BE49-F238E27FC236}">
                <a16:creationId xmlns:a16="http://schemas.microsoft.com/office/drawing/2014/main" id="{7FF4DDF7-3127-EDB0-F0BE-1EED5BA42B15}"/>
              </a:ext>
            </a:extLst>
          </p:cNvPr>
          <p:cNvSpPr txBox="1"/>
          <p:nvPr/>
        </p:nvSpPr>
        <p:spPr>
          <a:xfrm>
            <a:off x="-3" y="-4171230"/>
            <a:ext cx="12191999" cy="1323439"/>
          </a:xfrm>
          <a:prstGeom prst="rect">
            <a:avLst/>
          </a:prstGeom>
          <a:solidFill>
            <a:srgbClr val="EAEAEA">
              <a:alpha val="75000"/>
            </a:srgbClr>
          </a:solidFill>
          <a:ln w="9525">
            <a:solidFill>
              <a:srgbClr val="E69A0E"/>
            </a:solidFill>
          </a:ln>
        </p:spPr>
        <p:txBody>
          <a:bodyPr wrap="square" rtlCol="0">
            <a:spAutoFit/>
          </a:bodyPr>
          <a:lstStyle/>
          <a:p>
            <a:pPr algn="ctr"/>
            <a:r>
              <a:rPr lang="en-US" sz="8000" b="1" i="0" u="none" strike="noStrike" dirty="0">
                <a:effectLst>
                  <a:outerShdw blurRad="50800" dist="38100" dir="2700000" sx="101000" sy="101000" algn="tl" rotWithShape="0">
                    <a:srgbClr val="E69A0E">
                      <a:alpha val="40000"/>
                    </a:srgbClr>
                  </a:outerShdw>
                </a:effectLst>
                <a:latin typeface="Roboto" panose="02000000000000000000" pitchFamily="2" charset="0"/>
                <a:ea typeface="Roboto" panose="02000000000000000000" pitchFamily="2" charset="0"/>
              </a:rPr>
              <a:t>Questions?</a:t>
            </a:r>
            <a:endParaRPr lang="en-US" sz="4400" b="1" dirty="0">
              <a:effectLst>
                <a:outerShdw blurRad="50800" dist="38100" dir="2700000" sx="101000" sy="101000" algn="tl" rotWithShape="0">
                  <a:srgbClr val="E69A0E">
                    <a:alpha val="40000"/>
                  </a:srgbClr>
                </a:outerShdw>
              </a:effectLst>
              <a:latin typeface="Roboto" panose="02000000000000000000" pitchFamily="2" charset="0"/>
              <a:ea typeface="Roboto" panose="02000000000000000000" pitchFamily="2" charset="0"/>
            </a:endParaRPr>
          </a:p>
        </p:txBody>
      </p:sp>
      <p:sp>
        <p:nvSpPr>
          <p:cNvPr id="6" name="Freeform: Shape 5" descr="Airless bicycle tire, wheel spokes and reflector">
            <a:extLst>
              <a:ext uri="{FF2B5EF4-FFF2-40B4-BE49-F238E27FC236}">
                <a16:creationId xmlns:a16="http://schemas.microsoft.com/office/drawing/2014/main" id="{D2F7B7E7-8146-33FC-3C1D-DE1ACF3DE591}"/>
              </a:ext>
            </a:extLst>
          </p:cNvPr>
          <p:cNvSpPr/>
          <p:nvPr/>
        </p:nvSpPr>
        <p:spPr>
          <a:xfrm>
            <a:off x="6095996" y="-5929495"/>
            <a:ext cx="5864434" cy="5894122"/>
          </a:xfrm>
          <a:custGeom>
            <a:avLst/>
            <a:gdLst>
              <a:gd name="connsiteX0" fmla="*/ 1779270 w 5989320"/>
              <a:gd name="connsiteY0" fmla="*/ 820886 h 6192739"/>
              <a:gd name="connsiteX1" fmla="*/ 2343150 w 5989320"/>
              <a:gd name="connsiteY1" fmla="*/ 1384766 h 6192739"/>
              <a:gd name="connsiteX2" fmla="*/ 2343150 w 5989320"/>
              <a:gd name="connsiteY2" fmla="*/ 4851619 h 6192739"/>
              <a:gd name="connsiteX3" fmla="*/ 1779270 w 5989320"/>
              <a:gd name="connsiteY3" fmla="*/ 5415499 h 6192739"/>
              <a:gd name="connsiteX4" fmla="*/ 1215390 w 5989320"/>
              <a:gd name="connsiteY4" fmla="*/ 4851619 h 6192739"/>
              <a:gd name="connsiteX5" fmla="*/ 1215390 w 5989320"/>
              <a:gd name="connsiteY5" fmla="*/ 1384766 h 6192739"/>
              <a:gd name="connsiteX6" fmla="*/ 1779270 w 5989320"/>
              <a:gd name="connsiteY6" fmla="*/ 820886 h 6192739"/>
              <a:gd name="connsiteX7" fmla="*/ 5425440 w 5989320"/>
              <a:gd name="connsiteY7" fmla="*/ 386299 h 6192739"/>
              <a:gd name="connsiteX8" fmla="*/ 5989320 w 5989320"/>
              <a:gd name="connsiteY8" fmla="*/ 950180 h 6192739"/>
              <a:gd name="connsiteX9" fmla="*/ 5989320 w 5989320"/>
              <a:gd name="connsiteY9" fmla="*/ 5263099 h 6192739"/>
              <a:gd name="connsiteX10" fmla="*/ 5425440 w 5989320"/>
              <a:gd name="connsiteY10" fmla="*/ 5826979 h 6192739"/>
              <a:gd name="connsiteX11" fmla="*/ 4861560 w 5989320"/>
              <a:gd name="connsiteY11" fmla="*/ 5263099 h 6192739"/>
              <a:gd name="connsiteX12" fmla="*/ 4861560 w 5989320"/>
              <a:gd name="connsiteY12" fmla="*/ 950180 h 6192739"/>
              <a:gd name="connsiteX13" fmla="*/ 5425440 w 5989320"/>
              <a:gd name="connsiteY13" fmla="*/ 386299 h 6192739"/>
              <a:gd name="connsiteX14" fmla="*/ 563880 w 5989320"/>
              <a:gd name="connsiteY14" fmla="*/ 386299 h 6192739"/>
              <a:gd name="connsiteX15" fmla="*/ 1127760 w 5989320"/>
              <a:gd name="connsiteY15" fmla="*/ 950180 h 6192739"/>
              <a:gd name="connsiteX16" fmla="*/ 1127760 w 5989320"/>
              <a:gd name="connsiteY16" fmla="*/ 5263099 h 6192739"/>
              <a:gd name="connsiteX17" fmla="*/ 563880 w 5989320"/>
              <a:gd name="connsiteY17" fmla="*/ 5826979 h 6192739"/>
              <a:gd name="connsiteX18" fmla="*/ 0 w 5989320"/>
              <a:gd name="connsiteY18" fmla="*/ 5263099 h 6192739"/>
              <a:gd name="connsiteX19" fmla="*/ 0 w 5989320"/>
              <a:gd name="connsiteY19" fmla="*/ 950180 h 6192739"/>
              <a:gd name="connsiteX20" fmla="*/ 563880 w 5989320"/>
              <a:gd name="connsiteY20" fmla="*/ 386299 h 6192739"/>
              <a:gd name="connsiteX21" fmla="*/ 2994660 w 5989320"/>
              <a:gd name="connsiteY21" fmla="*/ 386299 h 6192739"/>
              <a:gd name="connsiteX22" fmla="*/ 3558540 w 5989320"/>
              <a:gd name="connsiteY22" fmla="*/ 950179 h 6192739"/>
              <a:gd name="connsiteX23" fmla="*/ 3558540 w 5989320"/>
              <a:gd name="connsiteY23" fmla="*/ 5263099 h 6192739"/>
              <a:gd name="connsiteX24" fmla="*/ 2994660 w 5989320"/>
              <a:gd name="connsiteY24" fmla="*/ 5826979 h 6192739"/>
              <a:gd name="connsiteX25" fmla="*/ 2430780 w 5989320"/>
              <a:gd name="connsiteY25" fmla="*/ 5263099 h 6192739"/>
              <a:gd name="connsiteX26" fmla="*/ 2430780 w 5989320"/>
              <a:gd name="connsiteY26" fmla="*/ 950179 h 6192739"/>
              <a:gd name="connsiteX27" fmla="*/ 2994660 w 5989320"/>
              <a:gd name="connsiteY27" fmla="*/ 386299 h 6192739"/>
              <a:gd name="connsiteX28" fmla="*/ 4210050 w 5989320"/>
              <a:gd name="connsiteY28" fmla="*/ 0 h 6192739"/>
              <a:gd name="connsiteX29" fmla="*/ 4773930 w 5989320"/>
              <a:gd name="connsiteY29" fmla="*/ 563880 h 6192739"/>
              <a:gd name="connsiteX30" fmla="*/ 4773930 w 5989320"/>
              <a:gd name="connsiteY30" fmla="*/ 5628859 h 6192739"/>
              <a:gd name="connsiteX31" fmla="*/ 4210050 w 5989320"/>
              <a:gd name="connsiteY31" fmla="*/ 6192739 h 6192739"/>
              <a:gd name="connsiteX32" fmla="*/ 3646170 w 5989320"/>
              <a:gd name="connsiteY32" fmla="*/ 5628859 h 6192739"/>
              <a:gd name="connsiteX33" fmla="*/ 3646170 w 5989320"/>
              <a:gd name="connsiteY33" fmla="*/ 563880 h 6192739"/>
              <a:gd name="connsiteX34" fmla="*/ 4210050 w 5989320"/>
              <a:gd name="connsiteY34" fmla="*/ 0 h 619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89320" h="6192739">
                <a:moveTo>
                  <a:pt x="1779270" y="820886"/>
                </a:moveTo>
                <a:cubicBezTo>
                  <a:pt x="2090692" y="820886"/>
                  <a:pt x="2343150" y="1073344"/>
                  <a:pt x="2343150" y="1384766"/>
                </a:cubicBezTo>
                <a:lnTo>
                  <a:pt x="2343150" y="4851619"/>
                </a:lnTo>
                <a:cubicBezTo>
                  <a:pt x="2343150" y="5163041"/>
                  <a:pt x="2090692" y="5415499"/>
                  <a:pt x="1779270" y="5415499"/>
                </a:cubicBezTo>
                <a:cubicBezTo>
                  <a:pt x="1467848" y="5415499"/>
                  <a:pt x="1215390" y="5163041"/>
                  <a:pt x="1215390" y="4851619"/>
                </a:cubicBezTo>
                <a:lnTo>
                  <a:pt x="1215390" y="1384766"/>
                </a:lnTo>
                <a:cubicBezTo>
                  <a:pt x="1215390" y="1073344"/>
                  <a:pt x="1467848" y="820886"/>
                  <a:pt x="1779270" y="820886"/>
                </a:cubicBezTo>
                <a:close/>
                <a:moveTo>
                  <a:pt x="5425440" y="386299"/>
                </a:moveTo>
                <a:cubicBezTo>
                  <a:pt x="5736862" y="386299"/>
                  <a:pt x="5989320" y="638758"/>
                  <a:pt x="5989320" y="950180"/>
                </a:cubicBezTo>
                <a:lnTo>
                  <a:pt x="5989320" y="5263099"/>
                </a:lnTo>
                <a:cubicBezTo>
                  <a:pt x="5989320" y="5574521"/>
                  <a:pt x="5736862" y="5826979"/>
                  <a:pt x="5425440" y="5826979"/>
                </a:cubicBezTo>
                <a:cubicBezTo>
                  <a:pt x="5114018" y="5826979"/>
                  <a:pt x="4861560" y="5574521"/>
                  <a:pt x="4861560" y="5263099"/>
                </a:cubicBezTo>
                <a:lnTo>
                  <a:pt x="4861560" y="950180"/>
                </a:lnTo>
                <a:cubicBezTo>
                  <a:pt x="4861560" y="638758"/>
                  <a:pt x="5114018" y="386299"/>
                  <a:pt x="5425440" y="386299"/>
                </a:cubicBezTo>
                <a:close/>
                <a:moveTo>
                  <a:pt x="563880" y="386299"/>
                </a:moveTo>
                <a:cubicBezTo>
                  <a:pt x="875302" y="386299"/>
                  <a:pt x="1127760" y="638758"/>
                  <a:pt x="1127760" y="950180"/>
                </a:cubicBezTo>
                <a:lnTo>
                  <a:pt x="1127760" y="5263099"/>
                </a:lnTo>
                <a:cubicBezTo>
                  <a:pt x="1127760" y="5574521"/>
                  <a:pt x="875302" y="5826979"/>
                  <a:pt x="563880" y="5826979"/>
                </a:cubicBezTo>
                <a:cubicBezTo>
                  <a:pt x="252458" y="5826979"/>
                  <a:pt x="0" y="5574521"/>
                  <a:pt x="0" y="5263099"/>
                </a:cubicBezTo>
                <a:lnTo>
                  <a:pt x="0" y="950180"/>
                </a:lnTo>
                <a:cubicBezTo>
                  <a:pt x="0" y="638758"/>
                  <a:pt x="252458" y="386299"/>
                  <a:pt x="563880" y="386299"/>
                </a:cubicBezTo>
                <a:close/>
                <a:moveTo>
                  <a:pt x="2994660" y="386299"/>
                </a:moveTo>
                <a:cubicBezTo>
                  <a:pt x="3306082" y="386299"/>
                  <a:pt x="3558540" y="638757"/>
                  <a:pt x="3558540" y="950179"/>
                </a:cubicBezTo>
                <a:lnTo>
                  <a:pt x="3558540" y="5263099"/>
                </a:lnTo>
                <a:cubicBezTo>
                  <a:pt x="3558540" y="5574521"/>
                  <a:pt x="3306082" y="5826979"/>
                  <a:pt x="2994660" y="5826979"/>
                </a:cubicBezTo>
                <a:cubicBezTo>
                  <a:pt x="2683238" y="5826979"/>
                  <a:pt x="2430780" y="5574521"/>
                  <a:pt x="2430780" y="5263099"/>
                </a:cubicBezTo>
                <a:lnTo>
                  <a:pt x="2430780" y="950179"/>
                </a:lnTo>
                <a:cubicBezTo>
                  <a:pt x="2430780" y="638757"/>
                  <a:pt x="2683238" y="386299"/>
                  <a:pt x="2994660" y="386299"/>
                </a:cubicBezTo>
                <a:close/>
                <a:moveTo>
                  <a:pt x="4210050" y="0"/>
                </a:moveTo>
                <a:cubicBezTo>
                  <a:pt x="4521472" y="0"/>
                  <a:pt x="4773930" y="252458"/>
                  <a:pt x="4773930" y="563880"/>
                </a:cubicBezTo>
                <a:lnTo>
                  <a:pt x="4773930" y="5628859"/>
                </a:lnTo>
                <a:cubicBezTo>
                  <a:pt x="4773930" y="5940281"/>
                  <a:pt x="4521472" y="6192739"/>
                  <a:pt x="4210050" y="6192739"/>
                </a:cubicBezTo>
                <a:cubicBezTo>
                  <a:pt x="3898628" y="6192739"/>
                  <a:pt x="3646170" y="5940281"/>
                  <a:pt x="3646170" y="5628859"/>
                </a:cubicBezTo>
                <a:lnTo>
                  <a:pt x="3646170" y="563880"/>
                </a:lnTo>
                <a:cubicBezTo>
                  <a:pt x="3646170" y="252458"/>
                  <a:pt x="3898628" y="0"/>
                  <a:pt x="4210050" y="0"/>
                </a:cubicBezTo>
                <a:close/>
              </a:path>
            </a:pathLst>
          </a:custGeom>
          <a:blipFill>
            <a:blip r:embed="rId4">
              <a:alphaModFix/>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27523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56D82"/>
        </a:solidFill>
        <a:effectLst/>
      </p:bgPr>
    </p:bg>
    <p:spTree>
      <p:nvGrpSpPr>
        <p:cNvPr id="1" name="">
          <a:extLst>
            <a:ext uri="{FF2B5EF4-FFF2-40B4-BE49-F238E27FC236}">
              <a16:creationId xmlns:a16="http://schemas.microsoft.com/office/drawing/2014/main" id="{754388FB-F7D2-9F31-9153-0E3C46619896}"/>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35298880-1772-D145-F442-A8E09CA506A3}"/>
              </a:ext>
            </a:extLst>
          </p:cNvPr>
          <p:cNvGrpSpPr/>
          <p:nvPr/>
        </p:nvGrpSpPr>
        <p:grpSpPr>
          <a:xfrm>
            <a:off x="2" y="7209866"/>
            <a:ext cx="12192000" cy="1866900"/>
            <a:chOff x="0" y="-152400"/>
            <a:chExt cx="12192000" cy="1866900"/>
          </a:xfrm>
        </p:grpSpPr>
        <p:sp>
          <p:nvSpPr>
            <p:cNvPr id="11" name="Freeform: Shape 10">
              <a:extLst>
                <a:ext uri="{FF2B5EF4-FFF2-40B4-BE49-F238E27FC236}">
                  <a16:creationId xmlns:a16="http://schemas.microsoft.com/office/drawing/2014/main" id="{0520BD49-C937-2F8D-5EF9-503A08003316}"/>
                </a:ext>
              </a:extLst>
            </p:cNvPr>
            <p:cNvSpPr/>
            <p:nvPr/>
          </p:nvSpPr>
          <p:spPr>
            <a:xfrm>
              <a:off x="0" y="-1524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EAEAEA"/>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Box 14">
              <a:extLst>
                <a:ext uri="{FF2B5EF4-FFF2-40B4-BE49-F238E27FC236}">
                  <a16:creationId xmlns:a16="http://schemas.microsoft.com/office/drawing/2014/main" id="{4AC6CD07-6072-7D64-7D36-38500D9D608E}"/>
                </a:ext>
              </a:extLst>
            </p:cNvPr>
            <p:cNvSpPr txBox="1"/>
            <p:nvPr/>
          </p:nvSpPr>
          <p:spPr>
            <a:xfrm>
              <a:off x="1389413" y="4783"/>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1)  Worth Targeting Casual Riders?</a:t>
              </a:r>
            </a:p>
          </p:txBody>
        </p:sp>
        <p:sp>
          <p:nvSpPr>
            <p:cNvPr id="17" name="TextBox 16">
              <a:extLst>
                <a:ext uri="{FF2B5EF4-FFF2-40B4-BE49-F238E27FC236}">
                  <a16:creationId xmlns:a16="http://schemas.microsoft.com/office/drawing/2014/main" id="{2A34CA7A-CC46-1D92-6283-E3401202BC8A}"/>
                </a:ext>
              </a:extLst>
            </p:cNvPr>
            <p:cNvSpPr txBox="1"/>
            <p:nvPr/>
          </p:nvSpPr>
          <p:spPr>
            <a:xfrm>
              <a:off x="1665517" y="605951"/>
              <a:ext cx="8860966" cy="461665"/>
            </a:xfrm>
            <a:prstGeom prst="rect">
              <a:avLst/>
            </a:prstGeom>
            <a:noFill/>
          </p:spPr>
          <p:txBody>
            <a:bodyPr wrap="square" rtlCol="0">
              <a:spAutoFit/>
            </a:bodyPr>
            <a:lstStyle/>
            <a:p>
              <a:pPr algn="ct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Yes, there are plenty of casual riders to convert</a:t>
              </a:r>
            </a:p>
          </p:txBody>
        </p:sp>
      </p:grpSp>
      <p:grpSp>
        <p:nvGrpSpPr>
          <p:cNvPr id="3" name="Group 2">
            <a:extLst>
              <a:ext uri="{FF2B5EF4-FFF2-40B4-BE49-F238E27FC236}">
                <a16:creationId xmlns:a16="http://schemas.microsoft.com/office/drawing/2014/main" id="{20984A64-735F-E34D-EB78-9C30090A7B95}"/>
              </a:ext>
            </a:extLst>
          </p:cNvPr>
          <p:cNvGrpSpPr/>
          <p:nvPr/>
        </p:nvGrpSpPr>
        <p:grpSpPr>
          <a:xfrm>
            <a:off x="2" y="7810502"/>
            <a:ext cx="12192000" cy="1866900"/>
            <a:chOff x="0" y="1562100"/>
            <a:chExt cx="12192000" cy="1866900"/>
          </a:xfrm>
        </p:grpSpPr>
        <p:sp>
          <p:nvSpPr>
            <p:cNvPr id="12" name="Freeform: Shape 11">
              <a:extLst>
                <a:ext uri="{FF2B5EF4-FFF2-40B4-BE49-F238E27FC236}">
                  <a16:creationId xmlns:a16="http://schemas.microsoft.com/office/drawing/2014/main" id="{7FE0EBE2-53B4-CD61-E82F-36BA427AC8E1}"/>
                </a:ext>
              </a:extLst>
            </p:cNvPr>
            <p:cNvSpPr/>
            <p:nvPr/>
          </p:nvSpPr>
          <p:spPr>
            <a:xfrm>
              <a:off x="0" y="15621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DDDDDD"/>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DC3DCE50-E89D-D1AC-F7B6-5D8A12425876}"/>
                </a:ext>
              </a:extLst>
            </p:cNvPr>
            <p:cNvSpPr txBox="1"/>
            <p:nvPr/>
          </p:nvSpPr>
          <p:spPr>
            <a:xfrm>
              <a:off x="1389413" y="1712314"/>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2)  When Launch Ad Campaigns?</a:t>
              </a:r>
            </a:p>
          </p:txBody>
        </p:sp>
        <p:sp>
          <p:nvSpPr>
            <p:cNvPr id="19" name="TextBox 18">
              <a:extLst>
                <a:ext uri="{FF2B5EF4-FFF2-40B4-BE49-F238E27FC236}">
                  <a16:creationId xmlns:a16="http://schemas.microsoft.com/office/drawing/2014/main" id="{63891C24-BEEF-08BD-46C6-D428FE38A506}"/>
                </a:ext>
              </a:extLst>
            </p:cNvPr>
            <p:cNvSpPr txBox="1"/>
            <p:nvPr/>
          </p:nvSpPr>
          <p:spPr>
            <a:xfrm>
              <a:off x="1389413" y="2320451"/>
              <a:ext cx="9413174" cy="461665"/>
            </a:xfrm>
            <a:prstGeom prst="rect">
              <a:avLst/>
            </a:prstGeom>
            <a:noFill/>
          </p:spPr>
          <p:txBody>
            <a:bodyPr wrap="square" rtlCol="0">
              <a:spAutoFit/>
            </a:bodyPr>
            <a:lstStyle/>
            <a:p>
              <a:pPr algn="ct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Thursdays &amp; Fridays from May - September</a:t>
              </a:r>
              <a:endParaRPr lang="en-US" sz="2400" dirty="0">
                <a:latin typeface="Roboto" panose="02000000000000000000" pitchFamily="2" charset="0"/>
                <a:ea typeface="Roboto" panose="02000000000000000000" pitchFamily="2" charset="0"/>
                <a:cs typeface="Times New Roman" panose="02020603050405020304" pitchFamily="18" charset="0"/>
              </a:endParaRPr>
            </a:p>
          </p:txBody>
        </p:sp>
      </p:grpSp>
      <p:grpSp>
        <p:nvGrpSpPr>
          <p:cNvPr id="4" name="Group 3">
            <a:extLst>
              <a:ext uri="{FF2B5EF4-FFF2-40B4-BE49-F238E27FC236}">
                <a16:creationId xmlns:a16="http://schemas.microsoft.com/office/drawing/2014/main" id="{3A787E7C-2F1B-BBA1-BE5D-3144AA0A3629}"/>
              </a:ext>
            </a:extLst>
          </p:cNvPr>
          <p:cNvGrpSpPr/>
          <p:nvPr/>
        </p:nvGrpSpPr>
        <p:grpSpPr>
          <a:xfrm>
            <a:off x="2" y="8399398"/>
            <a:ext cx="12192000" cy="1866900"/>
            <a:chOff x="0" y="3276600"/>
            <a:chExt cx="12192000" cy="1866900"/>
          </a:xfrm>
        </p:grpSpPr>
        <p:sp>
          <p:nvSpPr>
            <p:cNvPr id="13" name="Freeform: Shape 12">
              <a:extLst>
                <a:ext uri="{FF2B5EF4-FFF2-40B4-BE49-F238E27FC236}">
                  <a16:creationId xmlns:a16="http://schemas.microsoft.com/office/drawing/2014/main" id="{BC2F908E-A3EE-7BC2-B856-EE50EE4ACE91}"/>
                </a:ext>
              </a:extLst>
            </p:cNvPr>
            <p:cNvSpPr/>
            <p:nvPr/>
          </p:nvSpPr>
          <p:spPr>
            <a:xfrm>
              <a:off x="0" y="32766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D5D5D5"/>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EA831B38-6C44-4E0D-5D62-EF422F753B6C}"/>
                </a:ext>
              </a:extLst>
            </p:cNvPr>
            <p:cNvSpPr txBox="1"/>
            <p:nvPr/>
          </p:nvSpPr>
          <p:spPr>
            <a:xfrm>
              <a:off x="1389413" y="4029636"/>
              <a:ext cx="9413174" cy="461665"/>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Top 50 casual rider stations</a:t>
              </a:r>
            </a:p>
          </p:txBody>
        </p:sp>
        <p:sp>
          <p:nvSpPr>
            <p:cNvPr id="22" name="TextBox 21">
              <a:extLst>
                <a:ext uri="{FF2B5EF4-FFF2-40B4-BE49-F238E27FC236}">
                  <a16:creationId xmlns:a16="http://schemas.microsoft.com/office/drawing/2014/main" id="{ECBE6FD1-F19A-743F-15EC-B21321F5EEA0}"/>
                </a:ext>
              </a:extLst>
            </p:cNvPr>
            <p:cNvSpPr txBox="1"/>
            <p:nvPr/>
          </p:nvSpPr>
          <p:spPr>
            <a:xfrm>
              <a:off x="1389413" y="3430748"/>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3)  Where Target Print Ads?</a:t>
              </a:r>
            </a:p>
          </p:txBody>
        </p:sp>
      </p:grpSp>
      <p:sp>
        <p:nvSpPr>
          <p:cNvPr id="66" name="TextBox 65">
            <a:extLst>
              <a:ext uri="{FF2B5EF4-FFF2-40B4-BE49-F238E27FC236}">
                <a16:creationId xmlns:a16="http://schemas.microsoft.com/office/drawing/2014/main" id="{B31ACBD5-F8E8-9340-7128-2B99B1A4E3EF}"/>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grpSp>
        <p:nvGrpSpPr>
          <p:cNvPr id="8" name="Group 7">
            <a:extLst>
              <a:ext uri="{FF2B5EF4-FFF2-40B4-BE49-F238E27FC236}">
                <a16:creationId xmlns:a16="http://schemas.microsoft.com/office/drawing/2014/main" id="{A4774E26-B5D9-828F-1BA0-EAC433DE68FC}"/>
              </a:ext>
            </a:extLst>
          </p:cNvPr>
          <p:cNvGrpSpPr/>
          <p:nvPr/>
        </p:nvGrpSpPr>
        <p:grpSpPr>
          <a:xfrm>
            <a:off x="2" y="8942269"/>
            <a:ext cx="12192000" cy="1946643"/>
            <a:chOff x="2" y="4901211"/>
            <a:chExt cx="12192000" cy="1946643"/>
          </a:xfrm>
        </p:grpSpPr>
        <p:sp>
          <p:nvSpPr>
            <p:cNvPr id="14" name="Freeform: Shape 13">
              <a:extLst>
                <a:ext uri="{FF2B5EF4-FFF2-40B4-BE49-F238E27FC236}">
                  <a16:creationId xmlns:a16="http://schemas.microsoft.com/office/drawing/2014/main" id="{7E44AC4E-FE48-670A-9F5B-12896AD93057}"/>
                </a:ext>
              </a:extLst>
            </p:cNvPr>
            <p:cNvSpPr/>
            <p:nvPr/>
          </p:nvSpPr>
          <p:spPr>
            <a:xfrm>
              <a:off x="2" y="4901211"/>
              <a:ext cx="12192000" cy="1946643"/>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CDCDCD"/>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a:extLst>
                <a:ext uri="{FF2B5EF4-FFF2-40B4-BE49-F238E27FC236}">
                  <a16:creationId xmlns:a16="http://schemas.microsoft.com/office/drawing/2014/main" id="{89EF5E6B-F30B-AE6B-6874-97CE1BA94116}"/>
                </a:ext>
              </a:extLst>
            </p:cNvPr>
            <p:cNvSpPr txBox="1"/>
            <p:nvPr/>
          </p:nvSpPr>
          <p:spPr>
            <a:xfrm>
              <a:off x="1389415" y="5053612"/>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4) Core Message:</a:t>
              </a:r>
            </a:p>
          </p:txBody>
        </p:sp>
        <p:sp>
          <p:nvSpPr>
            <p:cNvPr id="24" name="TextBox 23">
              <a:extLst>
                <a:ext uri="{FF2B5EF4-FFF2-40B4-BE49-F238E27FC236}">
                  <a16:creationId xmlns:a16="http://schemas.microsoft.com/office/drawing/2014/main" id="{0440BAE3-5D18-11CB-1453-84E5B71AC7C7}"/>
                </a:ext>
              </a:extLst>
            </p:cNvPr>
            <p:cNvSpPr txBox="1"/>
            <p:nvPr/>
          </p:nvSpPr>
          <p:spPr>
            <a:xfrm>
              <a:off x="128652" y="5480987"/>
              <a:ext cx="11934701" cy="1200329"/>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“With annual membership, casual riders gain unlimited access to nearly 700 stations for weekend adventures, e-bikes for leisurely afternoon rides, and a convenient way to enjoy the most popular lakeside restaurants - no parking required.”</a:t>
              </a:r>
            </a:p>
          </p:txBody>
        </p:sp>
      </p:grpSp>
      <p:sp>
        <p:nvSpPr>
          <p:cNvPr id="6" name="TextBox 5">
            <a:extLst>
              <a:ext uri="{FF2B5EF4-FFF2-40B4-BE49-F238E27FC236}">
                <a16:creationId xmlns:a16="http://schemas.microsoft.com/office/drawing/2014/main" id="{0BD97286-32DA-FD89-42E0-101E41F955FB}"/>
              </a:ext>
            </a:extLst>
          </p:cNvPr>
          <p:cNvSpPr txBox="1"/>
          <p:nvPr/>
        </p:nvSpPr>
        <p:spPr>
          <a:xfrm>
            <a:off x="-3" y="-23266"/>
            <a:ext cx="12191999" cy="1323439"/>
          </a:xfrm>
          <a:prstGeom prst="rect">
            <a:avLst/>
          </a:prstGeom>
          <a:solidFill>
            <a:srgbClr val="EAEAEA">
              <a:alpha val="75000"/>
            </a:srgbClr>
          </a:solidFill>
          <a:ln w="9525">
            <a:solidFill>
              <a:srgbClr val="E69A0E"/>
            </a:solidFill>
          </a:ln>
        </p:spPr>
        <p:txBody>
          <a:bodyPr wrap="square" rtlCol="0">
            <a:spAutoFit/>
          </a:bodyPr>
          <a:lstStyle/>
          <a:p>
            <a:pPr algn="ctr"/>
            <a:r>
              <a:rPr lang="en-US" sz="8000" b="1" i="0" u="none" strike="noStrike" dirty="0">
                <a:effectLst>
                  <a:outerShdw blurRad="50800" dist="38100" dir="2700000" sx="101000" sy="101000" algn="tl" rotWithShape="0">
                    <a:srgbClr val="E69A0E">
                      <a:alpha val="40000"/>
                    </a:srgbClr>
                  </a:outerShdw>
                </a:effectLst>
                <a:latin typeface="Roboto" panose="02000000000000000000" pitchFamily="2" charset="0"/>
                <a:ea typeface="Roboto" panose="02000000000000000000" pitchFamily="2" charset="0"/>
              </a:rPr>
              <a:t>Questions?</a:t>
            </a:r>
            <a:endParaRPr lang="en-US" sz="4400" b="1" dirty="0">
              <a:effectLst>
                <a:outerShdw blurRad="50800" dist="38100" dir="2700000" sx="101000" sy="101000" algn="tl" rotWithShape="0">
                  <a:srgbClr val="E69A0E">
                    <a:alpha val="40000"/>
                  </a:srgbClr>
                </a:outerShdw>
              </a:effectLst>
              <a:latin typeface="Roboto" panose="02000000000000000000" pitchFamily="2" charset="0"/>
              <a:ea typeface="Roboto" panose="02000000000000000000" pitchFamily="2" charset="0"/>
            </a:endParaRPr>
          </a:p>
        </p:txBody>
      </p:sp>
      <p:grpSp>
        <p:nvGrpSpPr>
          <p:cNvPr id="16" name="Group 15">
            <a:extLst>
              <a:ext uri="{FF2B5EF4-FFF2-40B4-BE49-F238E27FC236}">
                <a16:creationId xmlns:a16="http://schemas.microsoft.com/office/drawing/2014/main" id="{1BC1275B-36E8-048F-9542-5804F80253D6}"/>
              </a:ext>
            </a:extLst>
          </p:cNvPr>
          <p:cNvGrpSpPr/>
          <p:nvPr/>
        </p:nvGrpSpPr>
        <p:grpSpPr>
          <a:xfrm>
            <a:off x="427130" y="5071824"/>
            <a:ext cx="5344656" cy="1323439"/>
            <a:chOff x="128650" y="4026685"/>
            <a:chExt cx="5344656" cy="1262789"/>
          </a:xfrm>
        </p:grpSpPr>
        <p:sp>
          <p:nvSpPr>
            <p:cNvPr id="5" name="Rectangle: Rounded Corners 4">
              <a:extLst>
                <a:ext uri="{FF2B5EF4-FFF2-40B4-BE49-F238E27FC236}">
                  <a16:creationId xmlns:a16="http://schemas.microsoft.com/office/drawing/2014/main" id="{98CEBD6B-B50F-7EF6-58AF-481AA0BA6C9E}"/>
                </a:ext>
              </a:extLst>
            </p:cNvPr>
            <p:cNvSpPr>
              <a:spLocks/>
            </p:cNvSpPr>
            <p:nvPr/>
          </p:nvSpPr>
          <p:spPr>
            <a:xfrm>
              <a:off x="128650" y="4026685"/>
              <a:ext cx="5344654" cy="1262789"/>
            </a:xfrm>
            <a:prstGeom prst="roundRect">
              <a:avLst>
                <a:gd name="adj" fmla="val 22257"/>
              </a:avLst>
            </a:prstGeom>
            <a:solidFill>
              <a:srgbClr val="B0BCC5">
                <a:alpha val="94902"/>
              </a:srgbClr>
            </a:solidFill>
            <a:ln>
              <a:solidFill>
                <a:schemeClr val="accent1"/>
              </a:soli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US" dirty="0"/>
            </a:p>
          </p:txBody>
        </p:sp>
        <p:sp>
          <p:nvSpPr>
            <p:cNvPr id="10" name="Rectangle: Rounded Corners 9">
              <a:extLst>
                <a:ext uri="{FF2B5EF4-FFF2-40B4-BE49-F238E27FC236}">
                  <a16:creationId xmlns:a16="http://schemas.microsoft.com/office/drawing/2014/main" id="{93D04206-CED1-0F6B-9C6D-96AEB6254AA5}"/>
                </a:ext>
              </a:extLst>
            </p:cNvPr>
            <p:cNvSpPr/>
            <p:nvPr/>
          </p:nvSpPr>
          <p:spPr>
            <a:xfrm>
              <a:off x="128652" y="4210781"/>
              <a:ext cx="5344654" cy="894598"/>
            </a:xfrm>
            <a:prstGeom prst="roundRect">
              <a:avLst>
                <a:gd name="adj" fmla="val 222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400" dirty="0">
                  <a:solidFill>
                    <a:schemeClr val="tx1"/>
                  </a:solidFill>
                  <a:latin typeface="Roboto" panose="02000000000000000000" pitchFamily="2" charset="0"/>
                  <a:ea typeface="Roboto" panose="02000000000000000000" pitchFamily="2" charset="0"/>
                </a:rPr>
                <a:t>For more details, please visit the project repository on GitHub </a:t>
              </a:r>
              <a:r>
                <a:rPr lang="en-US" sz="2400" dirty="0">
                  <a:solidFill>
                    <a:schemeClr val="tx1"/>
                  </a:solidFill>
                  <a:latin typeface="Roboto" panose="02000000000000000000" pitchFamily="2" charset="0"/>
                  <a:ea typeface="Roboto" panose="02000000000000000000" pitchFamily="2" charset="0"/>
                  <a:hlinkClick r:id="rId3"/>
                </a:rPr>
                <a:t>here</a:t>
              </a:r>
              <a:endParaRPr lang="en-US" sz="2400" dirty="0">
                <a:solidFill>
                  <a:schemeClr val="tx1"/>
                </a:solidFill>
                <a:latin typeface="Roboto" panose="02000000000000000000" pitchFamily="2" charset="0"/>
                <a:ea typeface="Roboto" panose="02000000000000000000" pitchFamily="2" charset="0"/>
              </a:endParaRPr>
            </a:p>
          </p:txBody>
        </p:sp>
      </p:grpSp>
      <p:sp>
        <p:nvSpPr>
          <p:cNvPr id="20" name="Freeform: Shape 19" descr="Airless bicycle tire, wheel spokes and reflector">
            <a:extLst>
              <a:ext uri="{FF2B5EF4-FFF2-40B4-BE49-F238E27FC236}">
                <a16:creationId xmlns:a16="http://schemas.microsoft.com/office/drawing/2014/main" id="{E6DCEB5B-5CB8-B4CF-A81D-EB6602CC4905}"/>
              </a:ext>
            </a:extLst>
          </p:cNvPr>
          <p:cNvSpPr/>
          <p:nvPr/>
        </p:nvSpPr>
        <p:spPr>
          <a:xfrm>
            <a:off x="6198919" y="933450"/>
            <a:ext cx="5864434" cy="5894122"/>
          </a:xfrm>
          <a:custGeom>
            <a:avLst/>
            <a:gdLst>
              <a:gd name="connsiteX0" fmla="*/ 1779270 w 5989320"/>
              <a:gd name="connsiteY0" fmla="*/ 820886 h 6192739"/>
              <a:gd name="connsiteX1" fmla="*/ 2343150 w 5989320"/>
              <a:gd name="connsiteY1" fmla="*/ 1384766 h 6192739"/>
              <a:gd name="connsiteX2" fmla="*/ 2343150 w 5989320"/>
              <a:gd name="connsiteY2" fmla="*/ 4851619 h 6192739"/>
              <a:gd name="connsiteX3" fmla="*/ 1779270 w 5989320"/>
              <a:gd name="connsiteY3" fmla="*/ 5415499 h 6192739"/>
              <a:gd name="connsiteX4" fmla="*/ 1215390 w 5989320"/>
              <a:gd name="connsiteY4" fmla="*/ 4851619 h 6192739"/>
              <a:gd name="connsiteX5" fmla="*/ 1215390 w 5989320"/>
              <a:gd name="connsiteY5" fmla="*/ 1384766 h 6192739"/>
              <a:gd name="connsiteX6" fmla="*/ 1779270 w 5989320"/>
              <a:gd name="connsiteY6" fmla="*/ 820886 h 6192739"/>
              <a:gd name="connsiteX7" fmla="*/ 5425440 w 5989320"/>
              <a:gd name="connsiteY7" fmla="*/ 386299 h 6192739"/>
              <a:gd name="connsiteX8" fmla="*/ 5989320 w 5989320"/>
              <a:gd name="connsiteY8" fmla="*/ 950180 h 6192739"/>
              <a:gd name="connsiteX9" fmla="*/ 5989320 w 5989320"/>
              <a:gd name="connsiteY9" fmla="*/ 5263099 h 6192739"/>
              <a:gd name="connsiteX10" fmla="*/ 5425440 w 5989320"/>
              <a:gd name="connsiteY10" fmla="*/ 5826979 h 6192739"/>
              <a:gd name="connsiteX11" fmla="*/ 4861560 w 5989320"/>
              <a:gd name="connsiteY11" fmla="*/ 5263099 h 6192739"/>
              <a:gd name="connsiteX12" fmla="*/ 4861560 w 5989320"/>
              <a:gd name="connsiteY12" fmla="*/ 950180 h 6192739"/>
              <a:gd name="connsiteX13" fmla="*/ 5425440 w 5989320"/>
              <a:gd name="connsiteY13" fmla="*/ 386299 h 6192739"/>
              <a:gd name="connsiteX14" fmla="*/ 563880 w 5989320"/>
              <a:gd name="connsiteY14" fmla="*/ 386299 h 6192739"/>
              <a:gd name="connsiteX15" fmla="*/ 1127760 w 5989320"/>
              <a:gd name="connsiteY15" fmla="*/ 950180 h 6192739"/>
              <a:gd name="connsiteX16" fmla="*/ 1127760 w 5989320"/>
              <a:gd name="connsiteY16" fmla="*/ 5263099 h 6192739"/>
              <a:gd name="connsiteX17" fmla="*/ 563880 w 5989320"/>
              <a:gd name="connsiteY17" fmla="*/ 5826979 h 6192739"/>
              <a:gd name="connsiteX18" fmla="*/ 0 w 5989320"/>
              <a:gd name="connsiteY18" fmla="*/ 5263099 h 6192739"/>
              <a:gd name="connsiteX19" fmla="*/ 0 w 5989320"/>
              <a:gd name="connsiteY19" fmla="*/ 950180 h 6192739"/>
              <a:gd name="connsiteX20" fmla="*/ 563880 w 5989320"/>
              <a:gd name="connsiteY20" fmla="*/ 386299 h 6192739"/>
              <a:gd name="connsiteX21" fmla="*/ 2994660 w 5989320"/>
              <a:gd name="connsiteY21" fmla="*/ 386299 h 6192739"/>
              <a:gd name="connsiteX22" fmla="*/ 3558540 w 5989320"/>
              <a:gd name="connsiteY22" fmla="*/ 950179 h 6192739"/>
              <a:gd name="connsiteX23" fmla="*/ 3558540 w 5989320"/>
              <a:gd name="connsiteY23" fmla="*/ 5263099 h 6192739"/>
              <a:gd name="connsiteX24" fmla="*/ 2994660 w 5989320"/>
              <a:gd name="connsiteY24" fmla="*/ 5826979 h 6192739"/>
              <a:gd name="connsiteX25" fmla="*/ 2430780 w 5989320"/>
              <a:gd name="connsiteY25" fmla="*/ 5263099 h 6192739"/>
              <a:gd name="connsiteX26" fmla="*/ 2430780 w 5989320"/>
              <a:gd name="connsiteY26" fmla="*/ 950179 h 6192739"/>
              <a:gd name="connsiteX27" fmla="*/ 2994660 w 5989320"/>
              <a:gd name="connsiteY27" fmla="*/ 386299 h 6192739"/>
              <a:gd name="connsiteX28" fmla="*/ 4210050 w 5989320"/>
              <a:gd name="connsiteY28" fmla="*/ 0 h 6192739"/>
              <a:gd name="connsiteX29" fmla="*/ 4773930 w 5989320"/>
              <a:gd name="connsiteY29" fmla="*/ 563880 h 6192739"/>
              <a:gd name="connsiteX30" fmla="*/ 4773930 w 5989320"/>
              <a:gd name="connsiteY30" fmla="*/ 5628859 h 6192739"/>
              <a:gd name="connsiteX31" fmla="*/ 4210050 w 5989320"/>
              <a:gd name="connsiteY31" fmla="*/ 6192739 h 6192739"/>
              <a:gd name="connsiteX32" fmla="*/ 3646170 w 5989320"/>
              <a:gd name="connsiteY32" fmla="*/ 5628859 h 6192739"/>
              <a:gd name="connsiteX33" fmla="*/ 3646170 w 5989320"/>
              <a:gd name="connsiteY33" fmla="*/ 563880 h 6192739"/>
              <a:gd name="connsiteX34" fmla="*/ 4210050 w 5989320"/>
              <a:gd name="connsiteY34" fmla="*/ 0 h 619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89320" h="6192739">
                <a:moveTo>
                  <a:pt x="1779270" y="820886"/>
                </a:moveTo>
                <a:cubicBezTo>
                  <a:pt x="2090692" y="820886"/>
                  <a:pt x="2343150" y="1073344"/>
                  <a:pt x="2343150" y="1384766"/>
                </a:cubicBezTo>
                <a:lnTo>
                  <a:pt x="2343150" y="4851619"/>
                </a:lnTo>
                <a:cubicBezTo>
                  <a:pt x="2343150" y="5163041"/>
                  <a:pt x="2090692" y="5415499"/>
                  <a:pt x="1779270" y="5415499"/>
                </a:cubicBezTo>
                <a:cubicBezTo>
                  <a:pt x="1467848" y="5415499"/>
                  <a:pt x="1215390" y="5163041"/>
                  <a:pt x="1215390" y="4851619"/>
                </a:cubicBezTo>
                <a:lnTo>
                  <a:pt x="1215390" y="1384766"/>
                </a:lnTo>
                <a:cubicBezTo>
                  <a:pt x="1215390" y="1073344"/>
                  <a:pt x="1467848" y="820886"/>
                  <a:pt x="1779270" y="820886"/>
                </a:cubicBezTo>
                <a:close/>
                <a:moveTo>
                  <a:pt x="5425440" y="386299"/>
                </a:moveTo>
                <a:cubicBezTo>
                  <a:pt x="5736862" y="386299"/>
                  <a:pt x="5989320" y="638758"/>
                  <a:pt x="5989320" y="950180"/>
                </a:cubicBezTo>
                <a:lnTo>
                  <a:pt x="5989320" y="5263099"/>
                </a:lnTo>
                <a:cubicBezTo>
                  <a:pt x="5989320" y="5574521"/>
                  <a:pt x="5736862" y="5826979"/>
                  <a:pt x="5425440" y="5826979"/>
                </a:cubicBezTo>
                <a:cubicBezTo>
                  <a:pt x="5114018" y="5826979"/>
                  <a:pt x="4861560" y="5574521"/>
                  <a:pt x="4861560" y="5263099"/>
                </a:cubicBezTo>
                <a:lnTo>
                  <a:pt x="4861560" y="950180"/>
                </a:lnTo>
                <a:cubicBezTo>
                  <a:pt x="4861560" y="638758"/>
                  <a:pt x="5114018" y="386299"/>
                  <a:pt x="5425440" y="386299"/>
                </a:cubicBezTo>
                <a:close/>
                <a:moveTo>
                  <a:pt x="563880" y="386299"/>
                </a:moveTo>
                <a:cubicBezTo>
                  <a:pt x="875302" y="386299"/>
                  <a:pt x="1127760" y="638758"/>
                  <a:pt x="1127760" y="950180"/>
                </a:cubicBezTo>
                <a:lnTo>
                  <a:pt x="1127760" y="5263099"/>
                </a:lnTo>
                <a:cubicBezTo>
                  <a:pt x="1127760" y="5574521"/>
                  <a:pt x="875302" y="5826979"/>
                  <a:pt x="563880" y="5826979"/>
                </a:cubicBezTo>
                <a:cubicBezTo>
                  <a:pt x="252458" y="5826979"/>
                  <a:pt x="0" y="5574521"/>
                  <a:pt x="0" y="5263099"/>
                </a:cubicBezTo>
                <a:lnTo>
                  <a:pt x="0" y="950180"/>
                </a:lnTo>
                <a:cubicBezTo>
                  <a:pt x="0" y="638758"/>
                  <a:pt x="252458" y="386299"/>
                  <a:pt x="563880" y="386299"/>
                </a:cubicBezTo>
                <a:close/>
                <a:moveTo>
                  <a:pt x="2994660" y="386299"/>
                </a:moveTo>
                <a:cubicBezTo>
                  <a:pt x="3306082" y="386299"/>
                  <a:pt x="3558540" y="638757"/>
                  <a:pt x="3558540" y="950179"/>
                </a:cubicBezTo>
                <a:lnTo>
                  <a:pt x="3558540" y="5263099"/>
                </a:lnTo>
                <a:cubicBezTo>
                  <a:pt x="3558540" y="5574521"/>
                  <a:pt x="3306082" y="5826979"/>
                  <a:pt x="2994660" y="5826979"/>
                </a:cubicBezTo>
                <a:cubicBezTo>
                  <a:pt x="2683238" y="5826979"/>
                  <a:pt x="2430780" y="5574521"/>
                  <a:pt x="2430780" y="5263099"/>
                </a:cubicBezTo>
                <a:lnTo>
                  <a:pt x="2430780" y="950179"/>
                </a:lnTo>
                <a:cubicBezTo>
                  <a:pt x="2430780" y="638757"/>
                  <a:pt x="2683238" y="386299"/>
                  <a:pt x="2994660" y="386299"/>
                </a:cubicBezTo>
                <a:close/>
                <a:moveTo>
                  <a:pt x="4210050" y="0"/>
                </a:moveTo>
                <a:cubicBezTo>
                  <a:pt x="4521472" y="0"/>
                  <a:pt x="4773930" y="252458"/>
                  <a:pt x="4773930" y="563880"/>
                </a:cubicBezTo>
                <a:lnTo>
                  <a:pt x="4773930" y="5628859"/>
                </a:lnTo>
                <a:cubicBezTo>
                  <a:pt x="4773930" y="5940281"/>
                  <a:pt x="4521472" y="6192739"/>
                  <a:pt x="4210050" y="6192739"/>
                </a:cubicBezTo>
                <a:cubicBezTo>
                  <a:pt x="3898628" y="6192739"/>
                  <a:pt x="3646170" y="5940281"/>
                  <a:pt x="3646170" y="5628859"/>
                </a:cubicBezTo>
                <a:lnTo>
                  <a:pt x="3646170" y="563880"/>
                </a:lnTo>
                <a:cubicBezTo>
                  <a:pt x="3646170" y="252458"/>
                  <a:pt x="3898628" y="0"/>
                  <a:pt x="4210050" y="0"/>
                </a:cubicBezTo>
                <a:close/>
              </a:path>
            </a:pathLst>
          </a:custGeom>
          <a:blipFill>
            <a:blip r:embed="rId4">
              <a:alphaModFix/>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350194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erial view of Lincoln Park Chicago">
            <a:extLst>
              <a:ext uri="{FF2B5EF4-FFF2-40B4-BE49-F238E27FC236}">
                <a16:creationId xmlns:a16="http://schemas.microsoft.com/office/drawing/2014/main" id="{085D722F-AF20-3BB9-5283-DCFBD2FBBAFB}"/>
              </a:ext>
            </a:extLst>
          </p:cNvPr>
          <p:cNvPicPr>
            <a:picLocks noChangeAspect="1"/>
          </p:cNvPicPr>
          <p:nvPr/>
        </p:nvPicPr>
        <p:blipFill>
          <a:blip r:embed="rId3">
            <a:extLst>
              <a:ext uri="{28A0092B-C50C-407E-A947-70E740481C1C}">
                <a14:useLocalDpi xmlns:a14="http://schemas.microsoft.com/office/drawing/2010/main" val="0"/>
              </a:ext>
            </a:extLst>
          </a:blip>
          <a:srcRect t="12092" b="16782"/>
          <a:stretch/>
        </p:blipFill>
        <p:spPr>
          <a:xfrm>
            <a:off x="6259" y="1200329"/>
            <a:ext cx="12185741" cy="5657670"/>
          </a:xfrm>
          <a:prstGeom prst="rect">
            <a:avLst/>
          </a:prstGeom>
        </p:spPr>
      </p:pic>
      <p:sp>
        <p:nvSpPr>
          <p:cNvPr id="6" name="Rectangle: Rounded Corners 5">
            <a:extLst>
              <a:ext uri="{FF2B5EF4-FFF2-40B4-BE49-F238E27FC236}">
                <a16:creationId xmlns:a16="http://schemas.microsoft.com/office/drawing/2014/main" id="{CA7807D1-8C03-73C9-4AEF-FA66940BCE48}"/>
              </a:ext>
            </a:extLst>
          </p:cNvPr>
          <p:cNvSpPr>
            <a:spLocks/>
          </p:cNvSpPr>
          <p:nvPr/>
        </p:nvSpPr>
        <p:spPr>
          <a:xfrm>
            <a:off x="332503" y="3732706"/>
            <a:ext cx="5344654" cy="3003314"/>
          </a:xfrm>
          <a:prstGeom prst="roundRect">
            <a:avLst>
              <a:gd name="adj" fmla="val 22257"/>
            </a:avLst>
          </a:prstGeom>
          <a:solidFill>
            <a:srgbClr val="B0BCC5">
              <a:alpha val="94902"/>
            </a:srgbClr>
          </a:solidFill>
          <a:ln>
            <a:no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US" dirty="0"/>
          </a:p>
        </p:txBody>
      </p:sp>
      <p:sp>
        <p:nvSpPr>
          <p:cNvPr id="7" name="Rectangle: Rounded Corners 6">
            <a:extLst>
              <a:ext uri="{FF2B5EF4-FFF2-40B4-BE49-F238E27FC236}">
                <a16:creationId xmlns:a16="http://schemas.microsoft.com/office/drawing/2014/main" id="{6EAB3C3E-3B13-9635-7279-AFEEAC59C0EF}"/>
              </a:ext>
            </a:extLst>
          </p:cNvPr>
          <p:cNvSpPr/>
          <p:nvPr/>
        </p:nvSpPr>
        <p:spPr>
          <a:xfrm>
            <a:off x="102908" y="3732707"/>
            <a:ext cx="5874338" cy="471412"/>
          </a:xfrm>
          <a:prstGeom prst="roundRect">
            <a:avLst>
              <a:gd name="adj" fmla="val 5000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FEA0934-BBD5-4270-DA25-7A847EEDB773}"/>
              </a:ext>
            </a:extLst>
          </p:cNvPr>
          <p:cNvSpPr txBox="1"/>
          <p:nvPr/>
        </p:nvSpPr>
        <p:spPr>
          <a:xfrm>
            <a:off x="102908" y="3737577"/>
            <a:ext cx="5874338" cy="461665"/>
          </a:xfrm>
          <a:prstGeom prst="rect">
            <a:avLst/>
          </a:prstGeom>
          <a:noFill/>
        </p:spPr>
        <p:txBody>
          <a:bodyPr wrap="square" rtlCol="0">
            <a:spAutoFit/>
          </a:bodyPr>
          <a:lstStyle/>
          <a:p>
            <a:pPr algn="ctr"/>
            <a:r>
              <a:rPr lang="en-US" sz="2400" spc="100" dirty="0">
                <a:latin typeface="Roboto" panose="02000000000000000000" pitchFamily="2" charset="0"/>
                <a:ea typeface="Roboto" panose="02000000000000000000" pitchFamily="2" charset="0"/>
              </a:rPr>
              <a:t>Where are we now?</a:t>
            </a:r>
          </a:p>
        </p:txBody>
      </p:sp>
      <p:pic>
        <p:nvPicPr>
          <p:cNvPr id="9" name="Graphic 8" descr="Magnifying glass with solid fill">
            <a:extLst>
              <a:ext uri="{FF2B5EF4-FFF2-40B4-BE49-F238E27FC236}">
                <a16:creationId xmlns:a16="http://schemas.microsoft.com/office/drawing/2014/main" id="{B291FB67-5971-6907-D4E9-5F84BDD368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531" y="3745886"/>
            <a:ext cx="552485" cy="445049"/>
          </a:xfrm>
          <a:prstGeom prst="rect">
            <a:avLst/>
          </a:prstGeom>
        </p:spPr>
      </p:pic>
      <p:sp>
        <p:nvSpPr>
          <p:cNvPr id="17" name="Rectangle: Rounded Corners 16">
            <a:extLst>
              <a:ext uri="{FF2B5EF4-FFF2-40B4-BE49-F238E27FC236}">
                <a16:creationId xmlns:a16="http://schemas.microsoft.com/office/drawing/2014/main" id="{DF6E3829-2EED-BF79-4000-2B2BFFB22087}"/>
              </a:ext>
            </a:extLst>
          </p:cNvPr>
          <p:cNvSpPr/>
          <p:nvPr/>
        </p:nvSpPr>
        <p:spPr>
          <a:xfrm>
            <a:off x="332503" y="5458400"/>
            <a:ext cx="5344654" cy="1138201"/>
          </a:xfrm>
          <a:prstGeom prst="roundRect">
            <a:avLst>
              <a:gd name="adj" fmla="val 222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solidFill>
                  <a:schemeClr val="tx1"/>
                </a:solidFill>
                <a:latin typeface="Roboto" panose="02000000000000000000" pitchFamily="2" charset="0"/>
                <a:ea typeface="Roboto" panose="02000000000000000000" pitchFamily="2" charset="0"/>
              </a:rPr>
              <a:t>We offer flexible pricing that attracts two types of riders:</a:t>
            </a:r>
          </a:p>
          <a:p>
            <a:pPr marL="742950" lvl="1" indent="-285750">
              <a:buFontTx/>
              <a:buChar char="-"/>
            </a:pPr>
            <a:r>
              <a:rPr lang="en-US" b="1" dirty="0">
                <a:solidFill>
                  <a:schemeClr val="tx1"/>
                </a:solidFill>
                <a:latin typeface="Roboto" panose="02000000000000000000" pitchFamily="2" charset="0"/>
                <a:ea typeface="Roboto" panose="02000000000000000000" pitchFamily="2" charset="0"/>
              </a:rPr>
              <a:t>Casual riders </a:t>
            </a:r>
            <a:r>
              <a:rPr lang="en-US" dirty="0">
                <a:solidFill>
                  <a:schemeClr val="tx1"/>
                </a:solidFill>
                <a:latin typeface="Roboto" panose="02000000000000000000" pitchFamily="2" charset="0"/>
                <a:ea typeface="Roboto" panose="02000000000000000000" pitchFamily="2" charset="0"/>
              </a:rPr>
              <a:t>(single-ride or day passes)</a:t>
            </a:r>
          </a:p>
          <a:p>
            <a:pPr marL="742950" lvl="1" indent="-285750">
              <a:buFontTx/>
              <a:buChar char="-"/>
            </a:pPr>
            <a:r>
              <a:rPr lang="en-US" b="1" dirty="0">
                <a:solidFill>
                  <a:schemeClr val="tx1"/>
                </a:solidFill>
                <a:latin typeface="Roboto" panose="02000000000000000000" pitchFamily="2" charset="0"/>
                <a:ea typeface="Roboto" panose="02000000000000000000" pitchFamily="2" charset="0"/>
              </a:rPr>
              <a:t>Annual members </a:t>
            </a:r>
            <a:r>
              <a:rPr lang="en-US" dirty="0">
                <a:solidFill>
                  <a:schemeClr val="tx1"/>
                </a:solidFill>
                <a:latin typeface="Roboto" panose="02000000000000000000" pitchFamily="2" charset="0"/>
                <a:ea typeface="Roboto" panose="02000000000000000000" pitchFamily="2" charset="0"/>
              </a:rPr>
              <a:t>(unlimited rides)</a:t>
            </a:r>
          </a:p>
        </p:txBody>
      </p:sp>
      <p:sp>
        <p:nvSpPr>
          <p:cNvPr id="22" name="Rectangle: Rounded Corners 21">
            <a:extLst>
              <a:ext uri="{FF2B5EF4-FFF2-40B4-BE49-F238E27FC236}">
                <a16:creationId xmlns:a16="http://schemas.microsoft.com/office/drawing/2014/main" id="{71E5CBB6-0761-F449-C2D1-BA888E2F65EA}"/>
              </a:ext>
            </a:extLst>
          </p:cNvPr>
          <p:cNvSpPr/>
          <p:nvPr/>
        </p:nvSpPr>
        <p:spPr>
          <a:xfrm>
            <a:off x="332503" y="4202365"/>
            <a:ext cx="5344654" cy="1262789"/>
          </a:xfrm>
          <a:prstGeom prst="roundRect">
            <a:avLst>
              <a:gd name="adj" fmla="val 222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285750" indent="-285750">
              <a:buFontTx/>
              <a:buChar char="-"/>
            </a:pPr>
            <a:r>
              <a:rPr lang="en-US" dirty="0">
                <a:solidFill>
                  <a:schemeClr val="tx1"/>
                </a:solidFill>
                <a:latin typeface="Roboto" panose="02000000000000000000" pitchFamily="2" charset="0"/>
                <a:ea typeface="Roboto" panose="02000000000000000000" pitchFamily="2" charset="0"/>
              </a:rPr>
              <a:t>Since our Chicago launch in 2016, Cyclistic has grown into a successful bike-share company with over 5,800 bikes and nearly 700 stations</a:t>
            </a:r>
          </a:p>
        </p:txBody>
      </p:sp>
      <p:sp>
        <p:nvSpPr>
          <p:cNvPr id="31" name="Rectangle: Rounded Corners 30">
            <a:extLst>
              <a:ext uri="{FF2B5EF4-FFF2-40B4-BE49-F238E27FC236}">
                <a16:creationId xmlns:a16="http://schemas.microsoft.com/office/drawing/2014/main" id="{927E5BCE-1EA6-85C2-E809-B1E2F365DC2C}"/>
              </a:ext>
            </a:extLst>
          </p:cNvPr>
          <p:cNvSpPr/>
          <p:nvPr/>
        </p:nvSpPr>
        <p:spPr>
          <a:xfrm>
            <a:off x="6444349" y="3732706"/>
            <a:ext cx="5344654" cy="3003314"/>
          </a:xfrm>
          <a:prstGeom prst="roundRect">
            <a:avLst>
              <a:gd name="adj" fmla="val 22257"/>
            </a:avLst>
          </a:prstGeom>
          <a:solidFill>
            <a:srgbClr val="B0BCC5">
              <a:alpha val="9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US" dirty="0"/>
          </a:p>
        </p:txBody>
      </p:sp>
      <p:sp>
        <p:nvSpPr>
          <p:cNvPr id="32" name="Rectangle: Rounded Corners 31">
            <a:extLst>
              <a:ext uri="{FF2B5EF4-FFF2-40B4-BE49-F238E27FC236}">
                <a16:creationId xmlns:a16="http://schemas.microsoft.com/office/drawing/2014/main" id="{48DD280B-A165-B858-2DF7-4EC6DE813698}"/>
              </a:ext>
            </a:extLst>
          </p:cNvPr>
          <p:cNvSpPr/>
          <p:nvPr/>
        </p:nvSpPr>
        <p:spPr>
          <a:xfrm>
            <a:off x="6214754" y="3732707"/>
            <a:ext cx="5874338" cy="471412"/>
          </a:xfrm>
          <a:prstGeom prst="roundRect">
            <a:avLst>
              <a:gd name="adj" fmla="val 5000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4C875A7C-B105-819B-60FB-EE56D93FB108}"/>
              </a:ext>
            </a:extLst>
          </p:cNvPr>
          <p:cNvSpPr txBox="1"/>
          <p:nvPr/>
        </p:nvSpPr>
        <p:spPr>
          <a:xfrm>
            <a:off x="6214754" y="3737577"/>
            <a:ext cx="5874338" cy="461665"/>
          </a:xfrm>
          <a:prstGeom prst="rect">
            <a:avLst/>
          </a:prstGeom>
          <a:noFill/>
        </p:spPr>
        <p:txBody>
          <a:bodyPr wrap="square" rtlCol="0">
            <a:spAutoFit/>
          </a:bodyPr>
          <a:lstStyle/>
          <a:p>
            <a:pPr algn="ctr"/>
            <a:r>
              <a:rPr lang="en-US" sz="2400" spc="100" dirty="0">
                <a:latin typeface="Roboto" panose="02000000000000000000" pitchFamily="2" charset="0"/>
                <a:ea typeface="Roboto" panose="02000000000000000000" pitchFamily="2" charset="0"/>
              </a:rPr>
              <a:t>Where do we go from here?</a:t>
            </a:r>
          </a:p>
        </p:txBody>
      </p:sp>
      <p:pic>
        <p:nvPicPr>
          <p:cNvPr id="34" name="Graphic 33" descr="Magnifying glass with solid fill">
            <a:extLst>
              <a:ext uri="{FF2B5EF4-FFF2-40B4-BE49-F238E27FC236}">
                <a16:creationId xmlns:a16="http://schemas.microsoft.com/office/drawing/2014/main" id="{35666991-C6FE-014D-94B6-6265918F6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8377" y="3745886"/>
            <a:ext cx="552485" cy="445049"/>
          </a:xfrm>
          <a:prstGeom prst="rect">
            <a:avLst/>
          </a:prstGeom>
        </p:spPr>
      </p:pic>
      <p:sp>
        <p:nvSpPr>
          <p:cNvPr id="35" name="Rectangle: Rounded Corners 34">
            <a:extLst>
              <a:ext uri="{FF2B5EF4-FFF2-40B4-BE49-F238E27FC236}">
                <a16:creationId xmlns:a16="http://schemas.microsoft.com/office/drawing/2014/main" id="{8474151C-DA66-1B55-B4F0-F27380DDE852}"/>
              </a:ext>
            </a:extLst>
          </p:cNvPr>
          <p:cNvSpPr/>
          <p:nvPr/>
        </p:nvSpPr>
        <p:spPr>
          <a:xfrm>
            <a:off x="6474696" y="5458400"/>
            <a:ext cx="5314307" cy="955024"/>
          </a:xfrm>
          <a:prstGeom prst="roundRect">
            <a:avLst>
              <a:gd name="adj" fmla="val 222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ts val="2200"/>
              </a:lnSpc>
              <a:buFontTx/>
              <a:buChar char="-"/>
            </a:pPr>
            <a:r>
              <a:rPr lang="en-US" sz="2000" dirty="0">
                <a:solidFill>
                  <a:schemeClr val="tx1"/>
                </a:solidFill>
                <a:latin typeface="Roboto" panose="02000000000000000000" pitchFamily="2" charset="0"/>
                <a:ea typeface="Roboto" panose="02000000000000000000" pitchFamily="2" charset="0"/>
              </a:rPr>
              <a:t>Understanding the usage patterns of both rider types is key to designing an effective marketing strategy</a:t>
            </a:r>
          </a:p>
        </p:txBody>
      </p:sp>
      <p:sp>
        <p:nvSpPr>
          <p:cNvPr id="36" name="Rectangle: Rounded Corners 35">
            <a:extLst>
              <a:ext uri="{FF2B5EF4-FFF2-40B4-BE49-F238E27FC236}">
                <a16:creationId xmlns:a16="http://schemas.microsoft.com/office/drawing/2014/main" id="{999384CE-8547-BA53-A75B-D9DB2D429200}"/>
              </a:ext>
            </a:extLst>
          </p:cNvPr>
          <p:cNvSpPr/>
          <p:nvPr/>
        </p:nvSpPr>
        <p:spPr>
          <a:xfrm>
            <a:off x="6444349" y="4202365"/>
            <a:ext cx="5344654" cy="1138201"/>
          </a:xfrm>
          <a:prstGeom prst="roundRect">
            <a:avLst>
              <a:gd name="adj" fmla="val 222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285750" indent="-228600">
              <a:lnSpc>
                <a:spcPts val="2500"/>
              </a:lnSpc>
              <a:buFontTx/>
              <a:buChar char="-"/>
            </a:pPr>
            <a:r>
              <a:rPr lang="en-US" sz="2000" dirty="0">
                <a:solidFill>
                  <a:schemeClr val="tx1"/>
                </a:solidFill>
                <a:latin typeface="Roboto" panose="02000000000000000000" pitchFamily="2" charset="0"/>
                <a:ea typeface="Roboto" panose="02000000000000000000" pitchFamily="2" charset="0"/>
              </a:rPr>
              <a:t>To drive growth, Cyclistic aims to convert </a:t>
            </a:r>
            <a:r>
              <a:rPr lang="en-US" sz="2000" b="1" dirty="0">
                <a:solidFill>
                  <a:schemeClr val="tx1"/>
                </a:solidFill>
                <a:latin typeface="Roboto" panose="02000000000000000000" pitchFamily="2" charset="0"/>
                <a:ea typeface="Roboto" panose="02000000000000000000" pitchFamily="2" charset="0"/>
              </a:rPr>
              <a:t>casual riders </a:t>
            </a:r>
            <a:r>
              <a:rPr lang="en-US" sz="2000" dirty="0">
                <a:solidFill>
                  <a:schemeClr val="tx1"/>
                </a:solidFill>
                <a:latin typeface="Roboto" panose="02000000000000000000" pitchFamily="2" charset="0"/>
                <a:ea typeface="Roboto" panose="02000000000000000000" pitchFamily="2" charset="0"/>
              </a:rPr>
              <a:t>into more profitable       </a:t>
            </a:r>
            <a:r>
              <a:rPr lang="en-US" sz="2000" b="1" dirty="0">
                <a:solidFill>
                  <a:schemeClr val="tx1"/>
                </a:solidFill>
                <a:latin typeface="Roboto" panose="02000000000000000000" pitchFamily="2" charset="0"/>
                <a:ea typeface="Roboto" panose="02000000000000000000" pitchFamily="2" charset="0"/>
              </a:rPr>
              <a:t>annual members</a:t>
            </a:r>
            <a:endParaRPr lang="en-US" sz="2000" dirty="0">
              <a:solidFill>
                <a:schemeClr val="tx1"/>
              </a:solidFill>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F2D4B002-DC38-A45F-96AB-EA455896EB31}"/>
              </a:ext>
            </a:extLst>
          </p:cNvPr>
          <p:cNvSpPr txBox="1"/>
          <p:nvPr/>
        </p:nvSpPr>
        <p:spPr>
          <a:xfrm>
            <a:off x="1" y="0"/>
            <a:ext cx="12191999" cy="1200329"/>
          </a:xfrm>
          <a:prstGeom prst="rect">
            <a:avLst/>
          </a:prstGeom>
          <a:solidFill>
            <a:srgbClr val="EAEAEA"/>
          </a:solidFill>
          <a:ln w="9525">
            <a:solidFill>
              <a:srgbClr val="E69A0E"/>
            </a:solidFill>
          </a:ln>
        </p:spPr>
        <p:txBody>
          <a:bodyPr wrap="square" rtlCol="0">
            <a:spAutoFit/>
          </a:bodyPr>
          <a:lstStyle/>
          <a:p>
            <a:pPr algn="ctr"/>
            <a:r>
              <a:rPr lang="en-US" sz="3600" b="1" i="0" u="none" strike="noStrike" dirty="0">
                <a:effectLst/>
                <a:latin typeface="Roboto" panose="02000000000000000000" pitchFamily="2" charset="0"/>
                <a:ea typeface="Roboto" panose="02000000000000000000" pitchFamily="2" charset="0"/>
              </a:rPr>
              <a:t>Cyclistic’s Growth Depends on</a:t>
            </a:r>
          </a:p>
          <a:p>
            <a:pPr algn="ctr"/>
            <a:r>
              <a:rPr lang="en-US" sz="3600" b="1" i="0" u="none" strike="noStrike" spc="300" dirty="0">
                <a:effectLst/>
                <a:latin typeface="Roboto" panose="02000000000000000000" pitchFamily="2" charset="0"/>
                <a:ea typeface="Roboto" panose="02000000000000000000" pitchFamily="2" charset="0"/>
              </a:rPr>
              <a:t>Understanding</a:t>
            </a:r>
            <a:r>
              <a:rPr lang="en-US" sz="3600" b="1" i="0" u="none" strike="noStrike" dirty="0">
                <a:effectLst/>
                <a:latin typeface="Roboto" panose="02000000000000000000" pitchFamily="2" charset="0"/>
                <a:ea typeface="Roboto" panose="02000000000000000000" pitchFamily="2" charset="0"/>
              </a:rPr>
              <a:t> and Marketing to Casual Riders</a:t>
            </a:r>
            <a:endParaRPr lang="en-US" sz="36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4356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iterate type="lt">
                                    <p:tmAbs val="50"/>
                                  </p:iterate>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1151"/>
                            </p:stCondLst>
                            <p:childTnLst>
                              <p:par>
                                <p:cTn id="8" presetID="22" presetClass="entr" presetSubtype="1" fill="hold" grpId="0" nodeType="afterEffect">
                                  <p:stCondLst>
                                    <p:cond delay="0"/>
                                  </p:stCondLst>
                                  <p:childTnLst>
                                    <p:set>
                                      <p:cBhvr>
                                        <p:cTn id="9" dur="1" fill="hold">
                                          <p:stCondLst>
                                            <p:cond delay="0"/>
                                          </p:stCondLst>
                                        </p:cTn>
                                        <p:tgtEl>
                                          <p:spTgt spid="6">
                                            <p:bg/>
                                          </p:spTgt>
                                        </p:tgtEl>
                                        <p:attrNameLst>
                                          <p:attrName>style.visibility</p:attrName>
                                        </p:attrNameLst>
                                      </p:cBhvr>
                                      <p:to>
                                        <p:strVal val="visible"/>
                                      </p:to>
                                    </p:set>
                                    <p:animEffect transition="in" filter="wipe(up)">
                                      <p:cBhvr>
                                        <p:cTn id="10" dur="1000"/>
                                        <p:tgtEl>
                                          <p:spTgt spid="6">
                                            <p:bg/>
                                          </p:spTgt>
                                        </p:tgtEl>
                                      </p:cBhvr>
                                    </p:animEffect>
                                  </p:childTnLst>
                                </p:cTn>
                              </p:par>
                              <p:par>
                                <p:cTn id="11" presetID="22" presetClass="entr" presetSubtype="1" fill="hold" grpId="0" nodeType="withEffect">
                                  <p:stCondLst>
                                    <p:cond delay="500"/>
                                  </p:stCondLst>
                                  <p:childTnLst>
                                    <p:set>
                                      <p:cBhvr>
                                        <p:cTn id="12" dur="1" fill="hold">
                                          <p:stCondLst>
                                            <p:cond delay="0"/>
                                          </p:stCondLst>
                                        </p:cTn>
                                        <p:tgtEl>
                                          <p:spTgt spid="22">
                                            <p:bg/>
                                          </p:spTgt>
                                        </p:tgtEl>
                                        <p:attrNameLst>
                                          <p:attrName>style.visibility</p:attrName>
                                        </p:attrNameLst>
                                      </p:cBhvr>
                                      <p:to>
                                        <p:strVal val="visible"/>
                                      </p:to>
                                    </p:set>
                                    <p:animEffect transition="in" filter="wipe(up)">
                                      <p:cBhvr>
                                        <p:cTn id="13" dur="500"/>
                                        <p:tgtEl>
                                          <p:spTgt spid="22">
                                            <p:bg/>
                                          </p:spTgt>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22">
                                            <p:txEl>
                                              <p:pRg st="0" end="0"/>
                                            </p:txEl>
                                          </p:spTgt>
                                        </p:tgtEl>
                                        <p:attrNameLst>
                                          <p:attrName>style.visibility</p:attrName>
                                        </p:attrNameLst>
                                      </p:cBhvr>
                                      <p:to>
                                        <p:strVal val="visible"/>
                                      </p:to>
                                    </p:set>
                                    <p:animEffect transition="in" filter="wipe(up)">
                                      <p:cBhvr>
                                        <p:cTn id="16" dur="500"/>
                                        <p:tgtEl>
                                          <p:spTgt spid="22">
                                            <p:txEl>
                                              <p:pRg st="0" end="0"/>
                                            </p:txEl>
                                          </p:spTgt>
                                        </p:tgtEl>
                                      </p:cBhvr>
                                    </p:animEffect>
                                  </p:childTnLst>
                                </p:cTn>
                              </p:par>
                            </p:childTnLst>
                          </p:cTn>
                        </p:par>
                        <p:par>
                          <p:cTn id="17" fill="hold">
                            <p:stCondLst>
                              <p:cond delay="2151"/>
                            </p:stCondLst>
                            <p:childTnLst>
                              <p:par>
                                <p:cTn id="18" presetID="22" presetClass="entr" presetSubtype="1"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wipe(up)">
                                      <p:cBhvr>
                                        <p:cTn id="20" dur="500"/>
                                        <p:tgtEl>
                                          <p:spTgt spid="17">
                                            <p:txEl>
                                              <p:pRg st="0" end="0"/>
                                            </p:txEl>
                                          </p:spTgt>
                                        </p:tgtEl>
                                      </p:cBhvr>
                                    </p:animEffect>
                                  </p:childTnLst>
                                </p:cTn>
                              </p:par>
                            </p:childTnLst>
                          </p:cTn>
                        </p:par>
                        <p:par>
                          <p:cTn id="21" fill="hold">
                            <p:stCondLst>
                              <p:cond delay="2651"/>
                            </p:stCondLst>
                            <p:childTnLst>
                              <p:par>
                                <p:cTn id="22" presetID="22" presetClass="entr" presetSubtype="1" fill="hold" grpId="0" nodeType="afterEffect">
                                  <p:stCondLst>
                                    <p:cond delay="0"/>
                                  </p:stCondLst>
                                  <p:childTnLst>
                                    <p:set>
                                      <p:cBhvr>
                                        <p:cTn id="23" dur="1" fill="hold">
                                          <p:stCondLst>
                                            <p:cond delay="0"/>
                                          </p:stCondLst>
                                        </p:cTn>
                                        <p:tgtEl>
                                          <p:spTgt spid="17">
                                            <p:txEl>
                                              <p:pRg st="1" end="1"/>
                                            </p:txEl>
                                          </p:spTgt>
                                        </p:tgtEl>
                                        <p:attrNameLst>
                                          <p:attrName>style.visibility</p:attrName>
                                        </p:attrNameLst>
                                      </p:cBhvr>
                                      <p:to>
                                        <p:strVal val="visible"/>
                                      </p:to>
                                    </p:set>
                                    <p:animEffect transition="in" filter="wipe(up)">
                                      <p:cBhvr>
                                        <p:cTn id="24" dur="500"/>
                                        <p:tgtEl>
                                          <p:spTgt spid="17">
                                            <p:txEl>
                                              <p:pRg st="1" end="1"/>
                                            </p:txEl>
                                          </p:spTgt>
                                        </p:tgtEl>
                                      </p:cBhvr>
                                    </p:animEffect>
                                  </p:childTnLst>
                                </p:cTn>
                              </p:par>
                            </p:childTnLst>
                          </p:cTn>
                        </p:par>
                        <p:par>
                          <p:cTn id="25" fill="hold">
                            <p:stCondLst>
                              <p:cond delay="3151"/>
                            </p:stCondLst>
                            <p:childTnLst>
                              <p:par>
                                <p:cTn id="26" presetID="22" presetClass="entr" presetSubtype="1" fill="hold" grpId="0" nodeType="afterEffect">
                                  <p:stCondLst>
                                    <p:cond delay="0"/>
                                  </p:stCondLst>
                                  <p:childTnLst>
                                    <p:set>
                                      <p:cBhvr>
                                        <p:cTn id="27" dur="1" fill="hold">
                                          <p:stCondLst>
                                            <p:cond delay="0"/>
                                          </p:stCondLst>
                                        </p:cTn>
                                        <p:tgtEl>
                                          <p:spTgt spid="17">
                                            <p:txEl>
                                              <p:pRg st="2" end="2"/>
                                            </p:txEl>
                                          </p:spTgt>
                                        </p:tgtEl>
                                        <p:attrNameLst>
                                          <p:attrName>style.visibility</p:attrName>
                                        </p:attrNameLst>
                                      </p:cBhvr>
                                      <p:to>
                                        <p:strVal val="visible"/>
                                      </p:to>
                                    </p:set>
                                    <p:animEffect transition="in" filter="wipe(up)">
                                      <p:cBhvr>
                                        <p:cTn id="28" dur="500"/>
                                        <p:tgtEl>
                                          <p:spTgt spid="17">
                                            <p:txEl>
                                              <p:pRg st="2" end="2"/>
                                            </p:txEl>
                                          </p:spTgt>
                                        </p:tgtEl>
                                      </p:cBhvr>
                                    </p:animEffect>
                                  </p:childTnLst>
                                </p:cTn>
                              </p:par>
                            </p:childTnLst>
                          </p:cTn>
                        </p:par>
                        <p:par>
                          <p:cTn id="29" fill="hold">
                            <p:stCondLst>
                              <p:cond delay="3651"/>
                            </p:stCondLst>
                            <p:childTnLst>
                              <p:par>
                                <p:cTn id="30" presetID="1" presetClass="entr" presetSubtype="0" fill="hold" grpId="0" nodeType="afterEffect">
                                  <p:stCondLst>
                                    <p:cond delay="5000"/>
                                  </p:stCondLst>
                                  <p:iterate type="lt">
                                    <p:tmAbs val="50"/>
                                  </p:iterate>
                                  <p:childTnLst>
                                    <p:set>
                                      <p:cBhvr>
                                        <p:cTn id="31" dur="1" fill="hold">
                                          <p:stCondLst>
                                            <p:cond delay="0"/>
                                          </p:stCondLst>
                                        </p:cTn>
                                        <p:tgtEl>
                                          <p:spTgt spid="33"/>
                                        </p:tgtEl>
                                        <p:attrNameLst>
                                          <p:attrName>style.visibility</p:attrName>
                                        </p:attrNameLst>
                                      </p:cBhvr>
                                      <p:to>
                                        <p:strVal val="visible"/>
                                      </p:to>
                                    </p:set>
                                  </p:childTnLst>
                                </p:cTn>
                              </p:par>
                            </p:childTnLst>
                          </p:cTn>
                        </p:par>
                        <p:par>
                          <p:cTn id="32" fill="hold">
                            <p:stCondLst>
                              <p:cond delay="9602"/>
                            </p:stCondLst>
                            <p:childTnLst>
                              <p:par>
                                <p:cTn id="33" presetID="22" presetClass="entr" presetSubtype="1" fill="hold" grpId="0" nodeType="afterEffect">
                                  <p:stCondLst>
                                    <p:cond delay="0"/>
                                  </p:stCondLst>
                                  <p:childTnLst>
                                    <p:set>
                                      <p:cBhvr>
                                        <p:cTn id="34" dur="1" fill="hold">
                                          <p:stCondLst>
                                            <p:cond delay="0"/>
                                          </p:stCondLst>
                                        </p:cTn>
                                        <p:tgtEl>
                                          <p:spTgt spid="31">
                                            <p:bg/>
                                          </p:spTgt>
                                        </p:tgtEl>
                                        <p:attrNameLst>
                                          <p:attrName>style.visibility</p:attrName>
                                        </p:attrNameLst>
                                      </p:cBhvr>
                                      <p:to>
                                        <p:strVal val="visible"/>
                                      </p:to>
                                    </p:set>
                                    <p:animEffect transition="in" filter="wipe(up)">
                                      <p:cBhvr>
                                        <p:cTn id="35" dur="1000"/>
                                        <p:tgtEl>
                                          <p:spTgt spid="31">
                                            <p:bg/>
                                          </p:spTgt>
                                        </p:tgtEl>
                                      </p:cBhvr>
                                    </p:animEffect>
                                  </p:childTnLst>
                                </p:cTn>
                              </p:par>
                              <p:par>
                                <p:cTn id="36" presetID="22" presetClass="entr" presetSubtype="1" fill="hold" grpId="0" nodeType="withEffect">
                                  <p:stCondLst>
                                    <p:cond delay="500"/>
                                  </p:stCondLst>
                                  <p:childTnLst>
                                    <p:set>
                                      <p:cBhvr>
                                        <p:cTn id="37" dur="1" fill="hold">
                                          <p:stCondLst>
                                            <p:cond delay="0"/>
                                          </p:stCondLst>
                                        </p:cTn>
                                        <p:tgtEl>
                                          <p:spTgt spid="36">
                                            <p:bg/>
                                          </p:spTgt>
                                        </p:tgtEl>
                                        <p:attrNameLst>
                                          <p:attrName>style.visibility</p:attrName>
                                        </p:attrNameLst>
                                      </p:cBhvr>
                                      <p:to>
                                        <p:strVal val="visible"/>
                                      </p:to>
                                    </p:set>
                                    <p:animEffect transition="in" filter="wipe(up)">
                                      <p:cBhvr>
                                        <p:cTn id="38" dur="500"/>
                                        <p:tgtEl>
                                          <p:spTgt spid="36">
                                            <p:bg/>
                                          </p:spTgt>
                                        </p:tgtEl>
                                      </p:cBhvr>
                                    </p:animEffect>
                                  </p:childTnLst>
                                </p:cTn>
                              </p:par>
                              <p:par>
                                <p:cTn id="39" presetID="22" presetClass="entr" presetSubtype="1" fill="hold" grpId="0" nodeType="withEffect">
                                  <p:stCondLst>
                                    <p:cond delay="500"/>
                                  </p:st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wipe(up)">
                                      <p:cBhvr>
                                        <p:cTn id="41" dur="500"/>
                                        <p:tgtEl>
                                          <p:spTgt spid="36">
                                            <p:txEl>
                                              <p:pRg st="0" end="0"/>
                                            </p:txEl>
                                          </p:spTgt>
                                        </p:tgtEl>
                                      </p:cBhvr>
                                    </p:animEffect>
                                  </p:childTnLst>
                                </p:cTn>
                              </p:par>
                            </p:childTnLst>
                          </p:cTn>
                        </p:par>
                        <p:par>
                          <p:cTn id="42" fill="hold">
                            <p:stCondLst>
                              <p:cond delay="10602"/>
                            </p:stCondLst>
                            <p:childTnLst>
                              <p:par>
                                <p:cTn id="43" presetID="22" presetClass="entr" presetSubtype="1" fill="hold" grpId="0" nodeType="afterEffect">
                                  <p:stCondLst>
                                    <p:cond delay="0"/>
                                  </p:stCondLst>
                                  <p:childTnLst>
                                    <p:set>
                                      <p:cBhvr>
                                        <p:cTn id="44" dur="1" fill="hold">
                                          <p:stCondLst>
                                            <p:cond delay="0"/>
                                          </p:stCondLst>
                                        </p:cTn>
                                        <p:tgtEl>
                                          <p:spTgt spid="35">
                                            <p:txEl>
                                              <p:pRg st="0" end="0"/>
                                            </p:txEl>
                                          </p:spTgt>
                                        </p:tgtEl>
                                        <p:attrNameLst>
                                          <p:attrName>style.visibility</p:attrName>
                                        </p:attrNameLst>
                                      </p:cBhvr>
                                      <p:to>
                                        <p:strVal val="visible"/>
                                      </p:to>
                                    </p:set>
                                    <p:animEffect transition="in" filter="wipe(up)">
                                      <p:cBhvr>
                                        <p:cTn id="45"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animBg="1" autoUpdateAnimBg="0"/>
      <p:bldP spid="11" grpId="0"/>
      <p:bldP spid="17" grpId="0" uiExpand="1" build="p"/>
      <p:bldP spid="22" grpId="0" build="p" bldLvl="2" advAuto="50"/>
      <p:bldP spid="31" grpId="0" build="p" bldLvl="2" animBg="1" autoUpdateAnimBg="0"/>
      <p:bldP spid="33" grpId="0"/>
      <p:bldP spid="35" grpId="0" build="p"/>
      <p:bldP spid="36" grpId="0" uiExpand="1" build="p" bldLvl="2" advAuto="5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F8E2A-9D6D-D256-9D12-958B0231D537}"/>
            </a:ext>
          </a:extLst>
        </p:cNvPr>
        <p:cNvGrpSpPr/>
        <p:nvPr/>
      </p:nvGrpSpPr>
      <p:grpSpPr>
        <a:xfrm>
          <a:off x="0" y="0"/>
          <a:ext cx="0" cy="0"/>
          <a:chOff x="0" y="0"/>
          <a:chExt cx="0" cy="0"/>
        </a:xfrm>
      </p:grpSpPr>
      <p:pic>
        <p:nvPicPr>
          <p:cNvPr id="8" name="Picture 7" descr="Airless bicycle tire, wheel spokes and reflector">
            <a:extLst>
              <a:ext uri="{FF2B5EF4-FFF2-40B4-BE49-F238E27FC236}">
                <a16:creationId xmlns:a16="http://schemas.microsoft.com/office/drawing/2014/main" id="{26F9CB79-969C-DCBF-5ED3-5C9EB03C0F47}"/>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t="-85" b="44454"/>
          <a:stretch/>
        </p:blipFill>
        <p:spPr>
          <a:xfrm>
            <a:off x="-1" y="-5362"/>
            <a:ext cx="12191999" cy="4521782"/>
          </a:xfrm>
          <a:prstGeom prst="rect">
            <a:avLst/>
          </a:prstGeom>
        </p:spPr>
      </p:pic>
      <p:grpSp>
        <p:nvGrpSpPr>
          <p:cNvPr id="2" name="Group 1">
            <a:extLst>
              <a:ext uri="{FF2B5EF4-FFF2-40B4-BE49-F238E27FC236}">
                <a16:creationId xmlns:a16="http://schemas.microsoft.com/office/drawing/2014/main" id="{3D3B19E9-D362-2473-0B5B-A9C4F9167D35}"/>
              </a:ext>
            </a:extLst>
          </p:cNvPr>
          <p:cNvGrpSpPr/>
          <p:nvPr/>
        </p:nvGrpSpPr>
        <p:grpSpPr>
          <a:xfrm>
            <a:off x="1" y="4359236"/>
            <a:ext cx="12192000" cy="1866900"/>
            <a:chOff x="0" y="-152400"/>
            <a:chExt cx="12192000" cy="1866900"/>
          </a:xfrm>
        </p:grpSpPr>
        <p:sp>
          <p:nvSpPr>
            <p:cNvPr id="11" name="Freeform: Shape 10">
              <a:extLst>
                <a:ext uri="{FF2B5EF4-FFF2-40B4-BE49-F238E27FC236}">
                  <a16:creationId xmlns:a16="http://schemas.microsoft.com/office/drawing/2014/main" id="{B03E9927-8C51-068A-7D29-ECE8402B3840}"/>
                </a:ext>
              </a:extLst>
            </p:cNvPr>
            <p:cNvSpPr/>
            <p:nvPr/>
          </p:nvSpPr>
          <p:spPr>
            <a:xfrm>
              <a:off x="0" y="-1524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EAEAEA"/>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Box 14">
              <a:extLst>
                <a:ext uri="{FF2B5EF4-FFF2-40B4-BE49-F238E27FC236}">
                  <a16:creationId xmlns:a16="http://schemas.microsoft.com/office/drawing/2014/main" id="{508DD0D1-F453-4B96-7164-3D9E48E80894}"/>
                </a:ext>
              </a:extLst>
            </p:cNvPr>
            <p:cNvSpPr txBox="1"/>
            <p:nvPr/>
          </p:nvSpPr>
          <p:spPr>
            <a:xfrm>
              <a:off x="1389413" y="4783"/>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1)  Worth Targeting Casual Riders?</a:t>
              </a:r>
            </a:p>
          </p:txBody>
        </p:sp>
        <p:sp>
          <p:nvSpPr>
            <p:cNvPr id="17" name="TextBox 16">
              <a:extLst>
                <a:ext uri="{FF2B5EF4-FFF2-40B4-BE49-F238E27FC236}">
                  <a16:creationId xmlns:a16="http://schemas.microsoft.com/office/drawing/2014/main" id="{B8A51559-606B-DFAF-82BD-6FDC33BEFD91}"/>
                </a:ext>
              </a:extLst>
            </p:cNvPr>
            <p:cNvSpPr txBox="1"/>
            <p:nvPr/>
          </p:nvSpPr>
          <p:spPr>
            <a:xfrm>
              <a:off x="1665517" y="560593"/>
              <a:ext cx="8860966" cy="830997"/>
            </a:xfrm>
            <a:prstGeom prst="rect">
              <a:avLst/>
            </a:prstGeom>
            <a:noFill/>
          </p:spPr>
          <p:txBody>
            <a:bodyPr wrap="square" rtlCol="0">
              <a:spAutoFit/>
            </a:bodyPr>
            <a:lstStyle/>
            <a:p>
              <a:pPr algn="ct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Yes, there are plenty of casual riders to convert.</a:t>
              </a:r>
            </a:p>
            <a:p>
              <a:pPr algn="ctr"/>
              <a:r>
                <a:rPr lang="en-US" sz="2400" b="0" i="0" u="none" strike="noStrike"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In one year, over </a:t>
              </a:r>
              <a:r>
                <a:rPr lang="en-US" sz="2400" b="0" i="0" u="sng" strike="noStrike"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2 million rides</a:t>
              </a:r>
              <a:r>
                <a:rPr lang="en-US" sz="2400" b="0" i="0" u="none" strike="noStrike"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 were from casual riders.</a:t>
              </a:r>
              <a:endParaRPr lang="en-US" sz="2400" dirty="0">
                <a:latin typeface="Roboto" panose="02000000000000000000" pitchFamily="2" charset="0"/>
                <a:ea typeface="Roboto" panose="02000000000000000000" pitchFamily="2" charset="0"/>
                <a:cs typeface="Times New Roman" panose="02020603050405020304" pitchFamily="18" charset="0"/>
              </a:endParaRPr>
            </a:p>
          </p:txBody>
        </p:sp>
      </p:grpSp>
      <p:grpSp>
        <p:nvGrpSpPr>
          <p:cNvPr id="3" name="Group 2">
            <a:extLst>
              <a:ext uri="{FF2B5EF4-FFF2-40B4-BE49-F238E27FC236}">
                <a16:creationId xmlns:a16="http://schemas.microsoft.com/office/drawing/2014/main" id="{8D3D63C2-C009-A1BC-0C76-B78A194260DF}"/>
              </a:ext>
            </a:extLst>
          </p:cNvPr>
          <p:cNvGrpSpPr/>
          <p:nvPr/>
        </p:nvGrpSpPr>
        <p:grpSpPr>
          <a:xfrm>
            <a:off x="1" y="4989600"/>
            <a:ext cx="12192000" cy="1866900"/>
            <a:chOff x="0" y="1562100"/>
            <a:chExt cx="12192000" cy="1866900"/>
          </a:xfrm>
        </p:grpSpPr>
        <p:sp>
          <p:nvSpPr>
            <p:cNvPr id="12" name="Freeform: Shape 11">
              <a:extLst>
                <a:ext uri="{FF2B5EF4-FFF2-40B4-BE49-F238E27FC236}">
                  <a16:creationId xmlns:a16="http://schemas.microsoft.com/office/drawing/2014/main" id="{3208394A-5826-2210-E624-3DC93EEE12E5}"/>
                </a:ext>
              </a:extLst>
            </p:cNvPr>
            <p:cNvSpPr/>
            <p:nvPr/>
          </p:nvSpPr>
          <p:spPr>
            <a:xfrm>
              <a:off x="0" y="15621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DDDDDD"/>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31C05AAF-EE5C-B83B-8E4D-F3AA9520741A}"/>
                </a:ext>
              </a:extLst>
            </p:cNvPr>
            <p:cNvSpPr txBox="1"/>
            <p:nvPr/>
          </p:nvSpPr>
          <p:spPr>
            <a:xfrm>
              <a:off x="1389413" y="1712314"/>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2)  When Launch Ad Campaigns?</a:t>
              </a:r>
            </a:p>
          </p:txBody>
        </p:sp>
        <p:sp>
          <p:nvSpPr>
            <p:cNvPr id="19" name="TextBox 18">
              <a:extLst>
                <a:ext uri="{FF2B5EF4-FFF2-40B4-BE49-F238E27FC236}">
                  <a16:creationId xmlns:a16="http://schemas.microsoft.com/office/drawing/2014/main" id="{12FAE64E-AF4F-15BE-9C1A-84767BF5249F}"/>
                </a:ext>
              </a:extLst>
            </p:cNvPr>
            <p:cNvSpPr txBox="1"/>
            <p:nvPr/>
          </p:nvSpPr>
          <p:spPr>
            <a:xfrm>
              <a:off x="1389413" y="2275093"/>
              <a:ext cx="9413174" cy="830997"/>
            </a:xfrm>
            <a:prstGeom prst="rect">
              <a:avLst/>
            </a:prstGeom>
            <a:noFill/>
          </p:spPr>
          <p:txBody>
            <a:bodyPr wrap="square" rtlCol="0">
              <a:spAutoFit/>
            </a:bodyPr>
            <a:lstStyle/>
            <a:p>
              <a:pPr algn="ct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Launch social media flash campaigns on </a:t>
              </a:r>
              <a:r>
                <a:rPr lang="en-US" sz="2400" u="sng" dirty="0">
                  <a:solidFill>
                    <a:srgbClr val="000000"/>
                  </a:solidFill>
                  <a:latin typeface="Roboto" panose="02000000000000000000" pitchFamily="2" charset="0"/>
                  <a:ea typeface="Roboto" panose="02000000000000000000" pitchFamily="2" charset="0"/>
                  <a:cs typeface="Times New Roman" panose="02020603050405020304" pitchFamily="18" charset="0"/>
                </a:rPr>
                <a:t>Thursdays and Fridays</a:t>
              </a:r>
            </a:p>
            <a:p>
              <a:pPr algn="ct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during the peak months of </a:t>
              </a:r>
              <a:r>
                <a:rPr lang="en-US" sz="2400" u="sng" dirty="0">
                  <a:solidFill>
                    <a:srgbClr val="000000"/>
                  </a:solidFill>
                  <a:latin typeface="Roboto" panose="02000000000000000000" pitchFamily="2" charset="0"/>
                  <a:ea typeface="Roboto" panose="02000000000000000000" pitchFamily="2" charset="0"/>
                  <a:cs typeface="Times New Roman" panose="02020603050405020304" pitchFamily="18" charset="0"/>
                </a:rPr>
                <a:t>May through September</a:t>
              </a: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a:t>
              </a:r>
              <a:endParaRPr lang="en-US" sz="2400" dirty="0">
                <a:latin typeface="Roboto" panose="02000000000000000000" pitchFamily="2" charset="0"/>
                <a:ea typeface="Roboto" panose="02000000000000000000" pitchFamily="2" charset="0"/>
                <a:cs typeface="Times New Roman" panose="02020603050405020304" pitchFamily="18" charset="0"/>
              </a:endParaRPr>
            </a:p>
          </p:txBody>
        </p:sp>
      </p:grpSp>
      <p:grpSp>
        <p:nvGrpSpPr>
          <p:cNvPr id="4" name="Group 3">
            <a:extLst>
              <a:ext uri="{FF2B5EF4-FFF2-40B4-BE49-F238E27FC236}">
                <a16:creationId xmlns:a16="http://schemas.microsoft.com/office/drawing/2014/main" id="{E68C4CE3-C784-9B6D-0248-BBC92C796F7F}"/>
              </a:ext>
            </a:extLst>
          </p:cNvPr>
          <p:cNvGrpSpPr/>
          <p:nvPr/>
        </p:nvGrpSpPr>
        <p:grpSpPr>
          <a:xfrm>
            <a:off x="1" y="5616120"/>
            <a:ext cx="12192000" cy="1866900"/>
            <a:chOff x="0" y="3276600"/>
            <a:chExt cx="12192000" cy="1866900"/>
          </a:xfrm>
        </p:grpSpPr>
        <p:sp>
          <p:nvSpPr>
            <p:cNvPr id="13" name="Freeform: Shape 12">
              <a:extLst>
                <a:ext uri="{FF2B5EF4-FFF2-40B4-BE49-F238E27FC236}">
                  <a16:creationId xmlns:a16="http://schemas.microsoft.com/office/drawing/2014/main" id="{DC400D00-6DA6-8BA3-A9B6-E8E0E29223D9}"/>
                </a:ext>
              </a:extLst>
            </p:cNvPr>
            <p:cNvSpPr/>
            <p:nvPr/>
          </p:nvSpPr>
          <p:spPr>
            <a:xfrm>
              <a:off x="0" y="32766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D5D5D5"/>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E69CC5F1-6309-E60E-1B5D-2CDF2F5ADA6F}"/>
                </a:ext>
              </a:extLst>
            </p:cNvPr>
            <p:cNvSpPr txBox="1"/>
            <p:nvPr/>
          </p:nvSpPr>
          <p:spPr>
            <a:xfrm>
              <a:off x="1665515" y="3984278"/>
              <a:ext cx="8860970" cy="830997"/>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Target the top 50 casual rider stations,</a:t>
              </a:r>
            </a:p>
            <a:p>
              <a:pPr algn="ctr"/>
              <a:r>
                <a:rPr lang="en-US" sz="2400" dirty="0">
                  <a:latin typeface="Roboto" panose="02000000000000000000" pitchFamily="2" charset="0"/>
                  <a:ea typeface="Roboto" panose="02000000000000000000" pitchFamily="2" charset="0"/>
                  <a:cs typeface="Times New Roman" panose="02020603050405020304" pitchFamily="18" charset="0"/>
                </a:rPr>
                <a:t> located along Lake Michigan, with print marketing.</a:t>
              </a:r>
            </a:p>
          </p:txBody>
        </p:sp>
        <p:sp>
          <p:nvSpPr>
            <p:cNvPr id="22" name="TextBox 21">
              <a:extLst>
                <a:ext uri="{FF2B5EF4-FFF2-40B4-BE49-F238E27FC236}">
                  <a16:creationId xmlns:a16="http://schemas.microsoft.com/office/drawing/2014/main" id="{888ECCB7-D9F4-9293-AB81-E4F83DAA9AA8}"/>
                </a:ext>
              </a:extLst>
            </p:cNvPr>
            <p:cNvSpPr txBox="1"/>
            <p:nvPr/>
          </p:nvSpPr>
          <p:spPr>
            <a:xfrm>
              <a:off x="1389413" y="3430748"/>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3)  Where Target Print Ads?</a:t>
              </a:r>
            </a:p>
          </p:txBody>
        </p:sp>
      </p:grpSp>
      <p:sp>
        <p:nvSpPr>
          <p:cNvPr id="66" name="TextBox 65">
            <a:extLst>
              <a:ext uri="{FF2B5EF4-FFF2-40B4-BE49-F238E27FC236}">
                <a16:creationId xmlns:a16="http://schemas.microsoft.com/office/drawing/2014/main" id="{273E27BB-83E3-8CA4-39B4-76706C1F516B}"/>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grpSp>
        <p:nvGrpSpPr>
          <p:cNvPr id="5" name="Group 4">
            <a:extLst>
              <a:ext uri="{FF2B5EF4-FFF2-40B4-BE49-F238E27FC236}">
                <a16:creationId xmlns:a16="http://schemas.microsoft.com/office/drawing/2014/main" id="{B0A2420D-C1D0-0707-3B42-F44FAFF39767}"/>
              </a:ext>
            </a:extLst>
          </p:cNvPr>
          <p:cNvGrpSpPr/>
          <p:nvPr/>
        </p:nvGrpSpPr>
        <p:grpSpPr>
          <a:xfrm>
            <a:off x="1" y="6226136"/>
            <a:ext cx="12192000" cy="1866900"/>
            <a:chOff x="0" y="4991100"/>
            <a:chExt cx="12192000" cy="1866900"/>
          </a:xfrm>
        </p:grpSpPr>
        <p:sp>
          <p:nvSpPr>
            <p:cNvPr id="14" name="Freeform: Shape 13">
              <a:extLst>
                <a:ext uri="{FF2B5EF4-FFF2-40B4-BE49-F238E27FC236}">
                  <a16:creationId xmlns:a16="http://schemas.microsoft.com/office/drawing/2014/main" id="{EA372999-02BB-490D-A776-E85EDB689459}"/>
                </a:ext>
              </a:extLst>
            </p:cNvPr>
            <p:cNvSpPr/>
            <p:nvPr/>
          </p:nvSpPr>
          <p:spPr>
            <a:xfrm>
              <a:off x="0" y="49911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CDCDCD"/>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a:extLst>
                <a:ext uri="{FF2B5EF4-FFF2-40B4-BE49-F238E27FC236}">
                  <a16:creationId xmlns:a16="http://schemas.microsoft.com/office/drawing/2014/main" id="{C8B9A4B4-0A69-2234-6B54-DB011B5CA8F0}"/>
                </a:ext>
              </a:extLst>
            </p:cNvPr>
            <p:cNvSpPr txBox="1"/>
            <p:nvPr/>
          </p:nvSpPr>
          <p:spPr>
            <a:xfrm>
              <a:off x="1389413" y="5143500"/>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4) Core Message:</a:t>
              </a:r>
            </a:p>
          </p:txBody>
        </p:sp>
        <p:sp>
          <p:nvSpPr>
            <p:cNvPr id="24" name="TextBox 23">
              <a:extLst>
                <a:ext uri="{FF2B5EF4-FFF2-40B4-BE49-F238E27FC236}">
                  <a16:creationId xmlns:a16="http://schemas.microsoft.com/office/drawing/2014/main" id="{C9978BDC-E2E5-C592-C36F-5DDD0911B92F}"/>
                </a:ext>
              </a:extLst>
            </p:cNvPr>
            <p:cNvSpPr txBox="1"/>
            <p:nvPr/>
          </p:nvSpPr>
          <p:spPr>
            <a:xfrm>
              <a:off x="128650" y="5665875"/>
              <a:ext cx="11934701" cy="830997"/>
            </a:xfrm>
            <a:prstGeom prst="rect">
              <a:avLst/>
            </a:prstGeom>
            <a:noFill/>
          </p:spPr>
          <p:txBody>
            <a:bodyPr wrap="square" rtlCol="0">
              <a:spAutoFit/>
            </a:bodyPr>
            <a:lstStyle/>
            <a:p>
              <a:pPr algn="ctr"/>
              <a:r>
                <a:rPr lang="en-US" sz="2400" dirty="0"/>
                <a:t>Appeal to Casual Riders by understanding their interests in</a:t>
              </a:r>
            </a:p>
            <a:p>
              <a:pPr algn="ctr"/>
              <a:r>
                <a:rPr lang="en-US" sz="2400" dirty="0"/>
                <a:t>exploration, leisure, and evening transportation.</a:t>
              </a:r>
              <a:endParaRPr lang="en-US" sz="2400" dirty="0">
                <a:latin typeface="Roboto" panose="02000000000000000000" pitchFamily="2" charset="0"/>
                <a:ea typeface="Roboto" panose="02000000000000000000" pitchFamily="2" charset="0"/>
                <a:cs typeface="Times New Roman" panose="02020603050405020304" pitchFamily="18" charset="0"/>
              </a:endParaRPr>
            </a:p>
          </p:txBody>
        </p:sp>
      </p:grpSp>
      <p:sp>
        <p:nvSpPr>
          <p:cNvPr id="6" name="TextBox 5">
            <a:extLst>
              <a:ext uri="{FF2B5EF4-FFF2-40B4-BE49-F238E27FC236}">
                <a16:creationId xmlns:a16="http://schemas.microsoft.com/office/drawing/2014/main" id="{D3443A95-1E72-2295-21C5-B19F7CA55096}"/>
              </a:ext>
            </a:extLst>
          </p:cNvPr>
          <p:cNvSpPr txBox="1"/>
          <p:nvPr/>
        </p:nvSpPr>
        <p:spPr>
          <a:xfrm>
            <a:off x="0" y="-5363"/>
            <a:ext cx="12191999" cy="1323439"/>
          </a:xfrm>
          <a:prstGeom prst="rect">
            <a:avLst/>
          </a:prstGeom>
          <a:solidFill>
            <a:srgbClr val="EAEAEA"/>
          </a:solidFill>
          <a:ln w="9525">
            <a:solidFill>
              <a:srgbClr val="E69A0E"/>
            </a:solidFill>
          </a:ln>
        </p:spPr>
        <p:txBody>
          <a:bodyPr wrap="square" rtlCol="0">
            <a:spAutoFit/>
          </a:bodyPr>
          <a:lstStyle/>
          <a:p>
            <a:pPr algn="ctr"/>
            <a:r>
              <a:rPr lang="en-US" sz="4400" b="1" i="0" u="none" strike="noStrike" dirty="0">
                <a:latin typeface="Roboto" panose="02000000000000000000" pitchFamily="2" charset="0"/>
                <a:ea typeface="Roboto" panose="02000000000000000000" pitchFamily="2" charset="0"/>
              </a:rPr>
              <a:t>Four Key Insights</a:t>
            </a:r>
            <a:endParaRPr lang="en-US" sz="3600" b="1" i="0" u="none" strike="noStrike" dirty="0">
              <a:latin typeface="Roboto" panose="02000000000000000000" pitchFamily="2" charset="0"/>
              <a:ea typeface="Roboto" panose="02000000000000000000" pitchFamily="2" charset="0"/>
            </a:endParaRPr>
          </a:p>
          <a:p>
            <a:pPr algn="ctr"/>
            <a:r>
              <a:rPr lang="en-US" sz="3600" b="1" i="0" u="none" strike="noStrike" dirty="0">
                <a:latin typeface="Roboto" panose="02000000000000000000" pitchFamily="2" charset="0"/>
                <a:ea typeface="Roboto" panose="02000000000000000000" pitchFamily="2" charset="0"/>
              </a:rPr>
              <a:t>Revealed via Data Analysis</a:t>
            </a:r>
            <a:endParaRPr lang="en-US" sz="36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5905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B39C0-A79D-585A-8CFB-DB37A25D1F42}"/>
            </a:ext>
          </a:extLst>
        </p:cNvPr>
        <p:cNvGrpSpPr/>
        <p:nvPr/>
      </p:nvGrpSpPr>
      <p:grpSpPr>
        <a:xfrm>
          <a:off x="0" y="0"/>
          <a:ext cx="0" cy="0"/>
          <a:chOff x="0" y="0"/>
          <a:chExt cx="0" cy="0"/>
        </a:xfrm>
      </p:grpSpPr>
      <p:pic>
        <p:nvPicPr>
          <p:cNvPr id="9" name="Picture 8" descr="Airless bicycle tire, wheel spokes and reflector">
            <a:extLst>
              <a:ext uri="{FF2B5EF4-FFF2-40B4-BE49-F238E27FC236}">
                <a16:creationId xmlns:a16="http://schemas.microsoft.com/office/drawing/2014/main" id="{C4F9023E-1AF5-D0C4-88B3-576427F8E7B2}"/>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t="-85" b="44454"/>
          <a:stretch/>
        </p:blipFill>
        <p:spPr>
          <a:xfrm>
            <a:off x="-1" y="-5362"/>
            <a:ext cx="12191999" cy="4521782"/>
          </a:xfrm>
          <a:prstGeom prst="rect">
            <a:avLst/>
          </a:prstGeom>
        </p:spPr>
      </p:pic>
      <p:grpSp>
        <p:nvGrpSpPr>
          <p:cNvPr id="2" name="Group 1">
            <a:extLst>
              <a:ext uri="{FF2B5EF4-FFF2-40B4-BE49-F238E27FC236}">
                <a16:creationId xmlns:a16="http://schemas.microsoft.com/office/drawing/2014/main" id="{2BBB434D-A9B3-9B30-10EF-5B6B7333BB16}"/>
              </a:ext>
            </a:extLst>
          </p:cNvPr>
          <p:cNvGrpSpPr/>
          <p:nvPr/>
        </p:nvGrpSpPr>
        <p:grpSpPr>
          <a:xfrm>
            <a:off x="0" y="-152400"/>
            <a:ext cx="12192000" cy="1866900"/>
            <a:chOff x="0" y="-152400"/>
            <a:chExt cx="12192000" cy="1866900"/>
          </a:xfrm>
        </p:grpSpPr>
        <p:sp>
          <p:nvSpPr>
            <p:cNvPr id="11" name="Freeform: Shape 10">
              <a:extLst>
                <a:ext uri="{FF2B5EF4-FFF2-40B4-BE49-F238E27FC236}">
                  <a16:creationId xmlns:a16="http://schemas.microsoft.com/office/drawing/2014/main" id="{A89C5895-CB9A-827F-544F-D366888E4EBA}"/>
                </a:ext>
              </a:extLst>
            </p:cNvPr>
            <p:cNvSpPr/>
            <p:nvPr/>
          </p:nvSpPr>
          <p:spPr>
            <a:xfrm>
              <a:off x="0" y="-1524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EAEAEA"/>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Box 14">
              <a:extLst>
                <a:ext uri="{FF2B5EF4-FFF2-40B4-BE49-F238E27FC236}">
                  <a16:creationId xmlns:a16="http://schemas.microsoft.com/office/drawing/2014/main" id="{3F50A1AC-93D4-2AB9-8E9F-D32EF3DF5C06}"/>
                </a:ext>
              </a:extLst>
            </p:cNvPr>
            <p:cNvSpPr txBox="1"/>
            <p:nvPr/>
          </p:nvSpPr>
          <p:spPr>
            <a:xfrm>
              <a:off x="1389413" y="4783"/>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1)  Worth Targeting Casual Riders?</a:t>
              </a:r>
            </a:p>
          </p:txBody>
        </p:sp>
        <p:sp>
          <p:nvSpPr>
            <p:cNvPr id="17" name="TextBox 16">
              <a:extLst>
                <a:ext uri="{FF2B5EF4-FFF2-40B4-BE49-F238E27FC236}">
                  <a16:creationId xmlns:a16="http://schemas.microsoft.com/office/drawing/2014/main" id="{52BF236F-9033-2340-E0D1-DF5531669861}"/>
                </a:ext>
              </a:extLst>
            </p:cNvPr>
            <p:cNvSpPr txBox="1"/>
            <p:nvPr/>
          </p:nvSpPr>
          <p:spPr>
            <a:xfrm>
              <a:off x="1665517" y="560593"/>
              <a:ext cx="8860966" cy="830997"/>
            </a:xfrm>
            <a:prstGeom prst="rect">
              <a:avLst/>
            </a:prstGeom>
            <a:noFill/>
          </p:spPr>
          <p:txBody>
            <a:bodyPr wrap="square" rtlCol="0">
              <a:spAutoFit/>
            </a:bodyPr>
            <a:lstStyle/>
            <a:p>
              <a:pPr algn="ct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Yes, there are plenty of casual riders to convert.</a:t>
              </a:r>
            </a:p>
            <a:p>
              <a:pPr algn="ctr"/>
              <a:r>
                <a:rPr lang="en-US" sz="2400" b="0" i="0" u="none" strike="noStrike"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In one year, over </a:t>
              </a:r>
              <a:r>
                <a:rPr lang="en-US" sz="2400" b="0" i="0" u="sng" strike="noStrike"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2 million rides</a:t>
              </a:r>
              <a:r>
                <a:rPr lang="en-US" sz="2400" b="0" i="0" u="none" strike="noStrike"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 were from casual riders.</a:t>
              </a:r>
              <a:endParaRPr lang="en-US" sz="2400" dirty="0">
                <a:latin typeface="Roboto" panose="02000000000000000000" pitchFamily="2" charset="0"/>
                <a:ea typeface="Roboto" panose="02000000000000000000" pitchFamily="2" charset="0"/>
                <a:cs typeface="Times New Roman" panose="02020603050405020304" pitchFamily="18" charset="0"/>
              </a:endParaRPr>
            </a:p>
          </p:txBody>
        </p:sp>
      </p:grpSp>
      <p:grpSp>
        <p:nvGrpSpPr>
          <p:cNvPr id="3" name="Group 2">
            <a:extLst>
              <a:ext uri="{FF2B5EF4-FFF2-40B4-BE49-F238E27FC236}">
                <a16:creationId xmlns:a16="http://schemas.microsoft.com/office/drawing/2014/main" id="{1E8962D0-40ED-C7DF-343A-D30DC9C2D889}"/>
              </a:ext>
            </a:extLst>
          </p:cNvPr>
          <p:cNvGrpSpPr/>
          <p:nvPr/>
        </p:nvGrpSpPr>
        <p:grpSpPr>
          <a:xfrm>
            <a:off x="0" y="1562100"/>
            <a:ext cx="12192000" cy="1866900"/>
            <a:chOff x="0" y="1562100"/>
            <a:chExt cx="12192000" cy="1866900"/>
          </a:xfrm>
        </p:grpSpPr>
        <p:sp>
          <p:nvSpPr>
            <p:cNvPr id="12" name="Freeform: Shape 11">
              <a:extLst>
                <a:ext uri="{FF2B5EF4-FFF2-40B4-BE49-F238E27FC236}">
                  <a16:creationId xmlns:a16="http://schemas.microsoft.com/office/drawing/2014/main" id="{B50D3BCD-F4BC-049B-4AB7-55F300ED1904}"/>
                </a:ext>
              </a:extLst>
            </p:cNvPr>
            <p:cNvSpPr/>
            <p:nvPr/>
          </p:nvSpPr>
          <p:spPr>
            <a:xfrm>
              <a:off x="0" y="15621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DDDDDD"/>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E7A19D67-FD3D-8EDC-F3DC-BFD673CAD2FC}"/>
                </a:ext>
              </a:extLst>
            </p:cNvPr>
            <p:cNvSpPr txBox="1"/>
            <p:nvPr/>
          </p:nvSpPr>
          <p:spPr>
            <a:xfrm>
              <a:off x="1389413" y="1712314"/>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2)  When Launch Ad Campaigns?</a:t>
              </a:r>
            </a:p>
          </p:txBody>
        </p:sp>
        <p:sp>
          <p:nvSpPr>
            <p:cNvPr id="19" name="TextBox 18">
              <a:extLst>
                <a:ext uri="{FF2B5EF4-FFF2-40B4-BE49-F238E27FC236}">
                  <a16:creationId xmlns:a16="http://schemas.microsoft.com/office/drawing/2014/main" id="{ACE18854-F234-1389-69C7-F2AC550F1151}"/>
                </a:ext>
              </a:extLst>
            </p:cNvPr>
            <p:cNvSpPr txBox="1"/>
            <p:nvPr/>
          </p:nvSpPr>
          <p:spPr>
            <a:xfrm>
              <a:off x="1389413" y="2275093"/>
              <a:ext cx="9413174" cy="830997"/>
            </a:xfrm>
            <a:prstGeom prst="rect">
              <a:avLst/>
            </a:prstGeom>
            <a:noFill/>
          </p:spPr>
          <p:txBody>
            <a:bodyPr wrap="square" rtlCol="0">
              <a:spAutoFit/>
            </a:bodyPr>
            <a:lstStyle/>
            <a:p>
              <a:pPr algn="ct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Launch social media flash campaigns on </a:t>
              </a:r>
              <a:r>
                <a:rPr lang="en-US" sz="2400" u="sng" dirty="0">
                  <a:solidFill>
                    <a:srgbClr val="000000"/>
                  </a:solidFill>
                  <a:latin typeface="Roboto" panose="02000000000000000000" pitchFamily="2" charset="0"/>
                  <a:ea typeface="Roboto" panose="02000000000000000000" pitchFamily="2" charset="0"/>
                  <a:cs typeface="Times New Roman" panose="02020603050405020304" pitchFamily="18" charset="0"/>
                </a:rPr>
                <a:t>Thursdays and Fridays</a:t>
              </a:r>
            </a:p>
            <a:p>
              <a:pPr algn="ct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during the peak months of </a:t>
              </a:r>
              <a:r>
                <a:rPr lang="en-US" sz="2400" u="sng" dirty="0">
                  <a:solidFill>
                    <a:srgbClr val="000000"/>
                  </a:solidFill>
                  <a:latin typeface="Roboto" panose="02000000000000000000" pitchFamily="2" charset="0"/>
                  <a:ea typeface="Roboto" panose="02000000000000000000" pitchFamily="2" charset="0"/>
                  <a:cs typeface="Times New Roman" panose="02020603050405020304" pitchFamily="18" charset="0"/>
                </a:rPr>
                <a:t>May through September</a:t>
              </a: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a:t>
              </a:r>
              <a:endParaRPr lang="en-US" sz="2400" dirty="0">
                <a:latin typeface="Roboto" panose="02000000000000000000" pitchFamily="2" charset="0"/>
                <a:ea typeface="Roboto" panose="02000000000000000000" pitchFamily="2" charset="0"/>
                <a:cs typeface="Times New Roman" panose="02020603050405020304" pitchFamily="18" charset="0"/>
              </a:endParaRPr>
            </a:p>
          </p:txBody>
        </p:sp>
      </p:grpSp>
      <p:grpSp>
        <p:nvGrpSpPr>
          <p:cNvPr id="4" name="Group 3">
            <a:extLst>
              <a:ext uri="{FF2B5EF4-FFF2-40B4-BE49-F238E27FC236}">
                <a16:creationId xmlns:a16="http://schemas.microsoft.com/office/drawing/2014/main" id="{15FDA212-1042-1AC1-BF2F-B713D560F1D2}"/>
              </a:ext>
            </a:extLst>
          </p:cNvPr>
          <p:cNvGrpSpPr/>
          <p:nvPr/>
        </p:nvGrpSpPr>
        <p:grpSpPr>
          <a:xfrm>
            <a:off x="0" y="3276600"/>
            <a:ext cx="12192000" cy="1866900"/>
            <a:chOff x="0" y="3276600"/>
            <a:chExt cx="12192000" cy="1866900"/>
          </a:xfrm>
        </p:grpSpPr>
        <p:sp>
          <p:nvSpPr>
            <p:cNvPr id="13" name="Freeform: Shape 12">
              <a:extLst>
                <a:ext uri="{FF2B5EF4-FFF2-40B4-BE49-F238E27FC236}">
                  <a16:creationId xmlns:a16="http://schemas.microsoft.com/office/drawing/2014/main" id="{4050738D-202D-8F62-F7F9-632EA0FCDBE7}"/>
                </a:ext>
              </a:extLst>
            </p:cNvPr>
            <p:cNvSpPr/>
            <p:nvPr/>
          </p:nvSpPr>
          <p:spPr>
            <a:xfrm>
              <a:off x="0" y="32766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D5D5D5"/>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BB963751-145F-418C-9C5F-3728C10ABB58}"/>
                </a:ext>
              </a:extLst>
            </p:cNvPr>
            <p:cNvSpPr txBox="1"/>
            <p:nvPr/>
          </p:nvSpPr>
          <p:spPr>
            <a:xfrm>
              <a:off x="1665515" y="3984278"/>
              <a:ext cx="8860970" cy="830997"/>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Target the top 50 casual rider stations,</a:t>
              </a:r>
            </a:p>
            <a:p>
              <a:pPr algn="ctr"/>
              <a:r>
                <a:rPr lang="en-US" sz="2400" dirty="0">
                  <a:latin typeface="Roboto" panose="02000000000000000000" pitchFamily="2" charset="0"/>
                  <a:ea typeface="Roboto" panose="02000000000000000000" pitchFamily="2" charset="0"/>
                  <a:cs typeface="Times New Roman" panose="02020603050405020304" pitchFamily="18" charset="0"/>
                </a:rPr>
                <a:t> located along Lake Michigan, with print marketing.</a:t>
              </a:r>
            </a:p>
          </p:txBody>
        </p:sp>
        <p:sp>
          <p:nvSpPr>
            <p:cNvPr id="22" name="TextBox 21">
              <a:extLst>
                <a:ext uri="{FF2B5EF4-FFF2-40B4-BE49-F238E27FC236}">
                  <a16:creationId xmlns:a16="http://schemas.microsoft.com/office/drawing/2014/main" id="{F70FED2E-E160-ACEB-C251-0323440140D5}"/>
                </a:ext>
              </a:extLst>
            </p:cNvPr>
            <p:cNvSpPr txBox="1"/>
            <p:nvPr/>
          </p:nvSpPr>
          <p:spPr>
            <a:xfrm>
              <a:off x="1389413" y="3430748"/>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3)  Where Target Print Ads?</a:t>
              </a:r>
            </a:p>
          </p:txBody>
        </p:sp>
      </p:grpSp>
      <p:sp>
        <p:nvSpPr>
          <p:cNvPr id="66" name="TextBox 65">
            <a:extLst>
              <a:ext uri="{FF2B5EF4-FFF2-40B4-BE49-F238E27FC236}">
                <a16:creationId xmlns:a16="http://schemas.microsoft.com/office/drawing/2014/main" id="{00F4F70F-3D17-A160-5C99-CEC481558888}"/>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grpSp>
        <p:nvGrpSpPr>
          <p:cNvPr id="5" name="Group 4">
            <a:extLst>
              <a:ext uri="{FF2B5EF4-FFF2-40B4-BE49-F238E27FC236}">
                <a16:creationId xmlns:a16="http://schemas.microsoft.com/office/drawing/2014/main" id="{3AEB4AE4-5F42-D6D8-0A7B-2134CFB0D5C2}"/>
              </a:ext>
            </a:extLst>
          </p:cNvPr>
          <p:cNvGrpSpPr/>
          <p:nvPr/>
        </p:nvGrpSpPr>
        <p:grpSpPr>
          <a:xfrm>
            <a:off x="0" y="4991100"/>
            <a:ext cx="12192000" cy="1866900"/>
            <a:chOff x="0" y="4991100"/>
            <a:chExt cx="12192000" cy="1866900"/>
          </a:xfrm>
        </p:grpSpPr>
        <p:sp>
          <p:nvSpPr>
            <p:cNvPr id="14" name="Freeform: Shape 13">
              <a:extLst>
                <a:ext uri="{FF2B5EF4-FFF2-40B4-BE49-F238E27FC236}">
                  <a16:creationId xmlns:a16="http://schemas.microsoft.com/office/drawing/2014/main" id="{19D5F197-3BA5-15DE-F675-7E17E92E2A3E}"/>
                </a:ext>
              </a:extLst>
            </p:cNvPr>
            <p:cNvSpPr/>
            <p:nvPr/>
          </p:nvSpPr>
          <p:spPr>
            <a:xfrm>
              <a:off x="0" y="49911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CDCDCD"/>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a:extLst>
                <a:ext uri="{FF2B5EF4-FFF2-40B4-BE49-F238E27FC236}">
                  <a16:creationId xmlns:a16="http://schemas.microsoft.com/office/drawing/2014/main" id="{42EE0AEE-026E-C0C1-BFB3-530428C88DE1}"/>
                </a:ext>
              </a:extLst>
            </p:cNvPr>
            <p:cNvSpPr txBox="1"/>
            <p:nvPr/>
          </p:nvSpPr>
          <p:spPr>
            <a:xfrm>
              <a:off x="1389413" y="5143500"/>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4) Core Message:</a:t>
              </a:r>
            </a:p>
          </p:txBody>
        </p:sp>
        <p:sp>
          <p:nvSpPr>
            <p:cNvPr id="24" name="TextBox 23">
              <a:extLst>
                <a:ext uri="{FF2B5EF4-FFF2-40B4-BE49-F238E27FC236}">
                  <a16:creationId xmlns:a16="http://schemas.microsoft.com/office/drawing/2014/main" id="{46098715-7AEB-B37F-F113-BD025B15ED1F}"/>
                </a:ext>
              </a:extLst>
            </p:cNvPr>
            <p:cNvSpPr txBox="1"/>
            <p:nvPr/>
          </p:nvSpPr>
          <p:spPr>
            <a:xfrm>
              <a:off x="128650" y="5654000"/>
              <a:ext cx="11934701" cy="830997"/>
            </a:xfrm>
            <a:prstGeom prst="rect">
              <a:avLst/>
            </a:prstGeom>
            <a:noFill/>
          </p:spPr>
          <p:txBody>
            <a:bodyPr wrap="square" rtlCol="0">
              <a:spAutoFit/>
            </a:bodyPr>
            <a:lstStyle/>
            <a:p>
              <a:pPr algn="ctr"/>
              <a:r>
                <a:rPr lang="en-US" sz="2400" dirty="0"/>
                <a:t>Appeal to Casual Riders by understanding their interests in</a:t>
              </a:r>
            </a:p>
            <a:p>
              <a:pPr algn="ctr"/>
              <a:r>
                <a:rPr lang="en-US" sz="2400" dirty="0"/>
                <a:t>exploration, leisure, and evening transportation.</a:t>
              </a:r>
              <a:endParaRPr lang="en-US" sz="2400" dirty="0">
                <a:latin typeface="Roboto" panose="02000000000000000000" pitchFamily="2" charset="0"/>
                <a:ea typeface="Roboto" panose="02000000000000000000" pitchFamily="2" charset="0"/>
                <a:cs typeface="Times New Roman" panose="02020603050405020304" pitchFamily="18" charset="0"/>
              </a:endParaRPr>
            </a:p>
          </p:txBody>
        </p:sp>
      </p:grpSp>
      <p:sp>
        <p:nvSpPr>
          <p:cNvPr id="6" name="TextBox 5">
            <a:extLst>
              <a:ext uri="{FF2B5EF4-FFF2-40B4-BE49-F238E27FC236}">
                <a16:creationId xmlns:a16="http://schemas.microsoft.com/office/drawing/2014/main" id="{C677C4DB-35E4-ED6C-4FF4-13928B788842}"/>
              </a:ext>
            </a:extLst>
          </p:cNvPr>
          <p:cNvSpPr txBox="1"/>
          <p:nvPr/>
        </p:nvSpPr>
        <p:spPr>
          <a:xfrm>
            <a:off x="1" y="-1721882"/>
            <a:ext cx="12191999" cy="1323439"/>
          </a:xfrm>
          <a:prstGeom prst="rect">
            <a:avLst/>
          </a:prstGeom>
          <a:noFill/>
          <a:ln w="9525">
            <a:solidFill>
              <a:schemeClr val="accent1"/>
            </a:solidFill>
          </a:ln>
        </p:spPr>
        <p:txBody>
          <a:bodyPr wrap="square" rtlCol="0">
            <a:spAutoFit/>
          </a:bodyPr>
          <a:lstStyle/>
          <a:p>
            <a:pPr algn="ctr"/>
            <a:r>
              <a:rPr lang="en-US" sz="4400" b="1" i="0" u="none" strike="noStrike" dirty="0">
                <a:latin typeface="Roboto" panose="02000000000000000000" pitchFamily="2" charset="0"/>
                <a:ea typeface="Roboto" panose="02000000000000000000" pitchFamily="2" charset="0"/>
              </a:rPr>
              <a:t>Four Key Insights</a:t>
            </a:r>
            <a:endParaRPr lang="en-US" sz="3600" b="1" i="0" u="none" strike="noStrike" dirty="0">
              <a:latin typeface="Roboto" panose="02000000000000000000" pitchFamily="2" charset="0"/>
              <a:ea typeface="Roboto" panose="02000000000000000000" pitchFamily="2" charset="0"/>
            </a:endParaRPr>
          </a:p>
          <a:p>
            <a:pPr algn="ctr"/>
            <a:r>
              <a:rPr lang="en-US" sz="3600" b="1" i="0" u="none" strike="noStrike" dirty="0">
                <a:latin typeface="Roboto" panose="02000000000000000000" pitchFamily="2" charset="0"/>
                <a:ea typeface="Roboto" panose="02000000000000000000" pitchFamily="2" charset="0"/>
              </a:rPr>
              <a:t>Revealed via Data Analysis</a:t>
            </a:r>
            <a:endParaRPr lang="en-US" sz="36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358714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6F987-F295-6295-8819-1DA088EBE7BC}"/>
            </a:ext>
          </a:extLst>
        </p:cNvPr>
        <p:cNvGrpSpPr/>
        <p:nvPr/>
      </p:nvGrpSpPr>
      <p:grpSpPr>
        <a:xfrm>
          <a:off x="0" y="0"/>
          <a:ext cx="0" cy="0"/>
          <a:chOff x="0" y="0"/>
          <a:chExt cx="0" cy="0"/>
        </a:xfrm>
      </p:grpSpPr>
      <p:sp>
        <p:nvSpPr>
          <p:cNvPr id="66" name="TextBox 65">
            <a:extLst>
              <a:ext uri="{FF2B5EF4-FFF2-40B4-BE49-F238E27FC236}">
                <a16:creationId xmlns:a16="http://schemas.microsoft.com/office/drawing/2014/main" id="{78D1778F-22A6-9A48-FC57-A413E6099204}"/>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sp>
        <p:nvSpPr>
          <p:cNvPr id="8" name="TextBox 7">
            <a:extLst>
              <a:ext uri="{FF2B5EF4-FFF2-40B4-BE49-F238E27FC236}">
                <a16:creationId xmlns:a16="http://schemas.microsoft.com/office/drawing/2014/main" id="{81DC3A5E-77ED-8A0A-FA93-1CCA4EBAC71E}"/>
              </a:ext>
            </a:extLst>
          </p:cNvPr>
          <p:cNvSpPr txBox="1"/>
          <p:nvPr/>
        </p:nvSpPr>
        <p:spPr>
          <a:xfrm>
            <a:off x="0" y="0"/>
            <a:ext cx="12191999" cy="1200329"/>
          </a:xfrm>
          <a:prstGeom prst="rect">
            <a:avLst/>
          </a:prstGeom>
          <a:noFill/>
          <a:ln w="9525">
            <a:solidFill>
              <a:srgbClr val="E69A0E"/>
            </a:solidFill>
          </a:ln>
        </p:spPr>
        <p:txBody>
          <a:bodyPr wrap="square" rtlCol="0">
            <a:spAutoFit/>
          </a:bodyPr>
          <a:lstStyle/>
          <a:p>
            <a:pPr algn="ctr"/>
            <a:r>
              <a:rPr lang="en-US" sz="3600" b="1" i="0" u="none" strike="noStrike" dirty="0">
                <a:effectLst/>
                <a:latin typeface="Roboto" panose="02000000000000000000" pitchFamily="2" charset="0"/>
                <a:ea typeface="Roboto" panose="02000000000000000000" pitchFamily="2" charset="0"/>
              </a:rPr>
              <a:t>Dataset Overview:</a:t>
            </a:r>
          </a:p>
          <a:p>
            <a:pPr algn="ctr"/>
            <a:r>
              <a:rPr lang="en-US" sz="3600" b="1" i="0" u="none" strike="noStrike" dirty="0">
                <a:effectLst/>
                <a:latin typeface="Roboto" panose="02000000000000000000" pitchFamily="2" charset="0"/>
                <a:ea typeface="Roboto" panose="02000000000000000000" pitchFamily="2" charset="0"/>
              </a:rPr>
              <a:t>Understanding the Data </a:t>
            </a:r>
            <a:r>
              <a:rPr lang="en-US" sz="3600" b="1" dirty="0">
                <a:latin typeface="Roboto" panose="02000000000000000000" pitchFamily="2" charset="0"/>
                <a:ea typeface="Roboto" panose="02000000000000000000" pitchFamily="2" charset="0"/>
              </a:rPr>
              <a:t>Behind Rider Behavior</a:t>
            </a:r>
          </a:p>
        </p:txBody>
      </p:sp>
      <p:pic>
        <p:nvPicPr>
          <p:cNvPr id="10" name="Picture 9" descr="Woman standing behind a line of bicycles">
            <a:extLst>
              <a:ext uri="{FF2B5EF4-FFF2-40B4-BE49-F238E27FC236}">
                <a16:creationId xmlns:a16="http://schemas.microsoft.com/office/drawing/2014/main" id="{194CABA1-7611-8E30-0124-D27B84C14C50}"/>
              </a:ext>
            </a:extLst>
          </p:cNvPr>
          <p:cNvPicPr>
            <a:picLocks noChangeAspect="1"/>
          </p:cNvPicPr>
          <p:nvPr/>
        </p:nvPicPr>
        <p:blipFill>
          <a:blip r:embed="rId3">
            <a:extLst>
              <a:ext uri="{28A0092B-C50C-407E-A947-70E740481C1C}">
                <a14:useLocalDpi xmlns:a14="http://schemas.microsoft.com/office/drawing/2010/main" val="0"/>
              </a:ext>
            </a:extLst>
          </a:blip>
          <a:srcRect l="25973" r="33983"/>
          <a:stretch/>
        </p:blipFill>
        <p:spPr>
          <a:xfrm>
            <a:off x="4451710" y="1303019"/>
            <a:ext cx="3288580" cy="5474971"/>
          </a:xfrm>
          <a:prstGeom prst="rect">
            <a:avLst/>
          </a:prstGeom>
          <a:solidFill>
            <a:schemeClr val="bg1">
              <a:lumMod val="85000"/>
            </a:schemeClr>
          </a:solidFill>
          <a:ln>
            <a:solidFill>
              <a:schemeClr val="accent1"/>
            </a:solidFill>
          </a:ln>
        </p:spPr>
      </p:pic>
      <p:sp>
        <p:nvSpPr>
          <p:cNvPr id="2" name="TextBox 1">
            <a:extLst>
              <a:ext uri="{FF2B5EF4-FFF2-40B4-BE49-F238E27FC236}">
                <a16:creationId xmlns:a16="http://schemas.microsoft.com/office/drawing/2014/main" id="{EC0FA321-6A08-D002-0BD7-2D4444FE00EF}"/>
              </a:ext>
            </a:extLst>
          </p:cNvPr>
          <p:cNvSpPr txBox="1"/>
          <p:nvPr/>
        </p:nvSpPr>
        <p:spPr>
          <a:xfrm>
            <a:off x="25402" y="1578291"/>
            <a:ext cx="4400027" cy="4924425"/>
          </a:xfrm>
          <a:prstGeom prst="rect">
            <a:avLst/>
          </a:prstGeom>
          <a:noFill/>
        </p:spPr>
        <p:txBody>
          <a:bodyPr wrap="square" rtlCol="0">
            <a:spAutoFit/>
          </a:bodyPr>
          <a:lstStyle/>
          <a:p>
            <a:pPr algn="ctr"/>
            <a:r>
              <a:rPr lang="en-US" sz="2600" b="1" dirty="0">
                <a:latin typeface="Roboto" panose="02000000000000000000" pitchFamily="2" charset="0"/>
                <a:ea typeface="Roboto" panose="02000000000000000000" pitchFamily="2" charset="0"/>
              </a:rPr>
              <a:t>What was Analyzed?</a:t>
            </a:r>
          </a:p>
          <a:p>
            <a:pPr marL="342900" indent="-342900">
              <a:spcAft>
                <a:spcPts val="600"/>
              </a:spcAft>
              <a:buFont typeface="Arial" panose="020B0604020202020204" pitchFamily="34" charset="0"/>
              <a:buChar char="•"/>
            </a:pPr>
            <a:r>
              <a:rPr lang="en-US" sz="2300" i="1" dirty="0">
                <a:latin typeface="Roboto" panose="02000000000000000000" pitchFamily="2" charset="0"/>
                <a:ea typeface="Roboto" panose="02000000000000000000" pitchFamily="2" charset="0"/>
              </a:rPr>
              <a:t>How many</a:t>
            </a:r>
            <a:r>
              <a:rPr lang="en-US" sz="2300" dirty="0">
                <a:latin typeface="Roboto" panose="02000000000000000000" pitchFamily="2" charset="0"/>
                <a:ea typeface="Roboto" panose="02000000000000000000" pitchFamily="2" charset="0"/>
              </a:rPr>
              <a:t> casual rides vs. annual member rides?</a:t>
            </a:r>
            <a:endParaRPr lang="en-US" sz="2300" i="1" dirty="0">
              <a:latin typeface="Roboto" panose="02000000000000000000" pitchFamily="2" charset="0"/>
              <a:ea typeface="Roboto" panose="02000000000000000000" pitchFamily="2" charset="0"/>
            </a:endParaRPr>
          </a:p>
          <a:p>
            <a:pPr marL="342900" indent="-342900">
              <a:spcAft>
                <a:spcPts val="600"/>
              </a:spcAft>
              <a:buFont typeface="Arial" panose="020B0604020202020204" pitchFamily="34" charset="0"/>
              <a:buChar char="•"/>
            </a:pPr>
            <a:r>
              <a:rPr lang="en-US" sz="2300" i="1" dirty="0">
                <a:latin typeface="Roboto" panose="02000000000000000000" pitchFamily="2" charset="0"/>
                <a:ea typeface="Roboto" panose="02000000000000000000" pitchFamily="2" charset="0"/>
              </a:rPr>
              <a:t>When</a:t>
            </a:r>
            <a:r>
              <a:rPr lang="en-US" sz="2300" dirty="0">
                <a:latin typeface="Roboto" panose="02000000000000000000" pitchFamily="2" charset="0"/>
                <a:ea typeface="Roboto" panose="02000000000000000000" pitchFamily="2" charset="0"/>
              </a:rPr>
              <a:t> do casual riders use our services?</a:t>
            </a:r>
          </a:p>
          <a:p>
            <a:pPr marL="800100" lvl="1" indent="-342900">
              <a:spcAft>
                <a:spcPts val="600"/>
              </a:spcAft>
              <a:buFont typeface="Arial" panose="020B0604020202020204" pitchFamily="34" charset="0"/>
              <a:buChar char="•"/>
            </a:pPr>
            <a:r>
              <a:rPr lang="en-US" sz="2300" dirty="0">
                <a:latin typeface="Roboto" panose="02000000000000000000" pitchFamily="2" charset="0"/>
                <a:ea typeface="Roboto" panose="02000000000000000000" pitchFamily="2" charset="0"/>
              </a:rPr>
              <a:t>Time of the </a:t>
            </a:r>
            <a:r>
              <a:rPr lang="en-US" sz="2300" i="1" dirty="0">
                <a:latin typeface="Roboto" panose="02000000000000000000" pitchFamily="2" charset="0"/>
                <a:ea typeface="Roboto" panose="02000000000000000000" pitchFamily="2" charset="0"/>
              </a:rPr>
              <a:t>year</a:t>
            </a:r>
          </a:p>
          <a:p>
            <a:pPr marL="800100" lvl="1" indent="-342900">
              <a:spcAft>
                <a:spcPts val="600"/>
              </a:spcAft>
              <a:buFont typeface="Arial" panose="020B0604020202020204" pitchFamily="34" charset="0"/>
              <a:buChar char="•"/>
            </a:pPr>
            <a:r>
              <a:rPr lang="en-US" sz="2300" dirty="0">
                <a:latin typeface="Roboto" panose="02000000000000000000" pitchFamily="2" charset="0"/>
                <a:ea typeface="Roboto" panose="02000000000000000000" pitchFamily="2" charset="0"/>
              </a:rPr>
              <a:t>Time of the </a:t>
            </a:r>
            <a:r>
              <a:rPr lang="en-US" sz="2300" i="1" dirty="0">
                <a:latin typeface="Roboto" panose="02000000000000000000" pitchFamily="2" charset="0"/>
                <a:ea typeface="Roboto" panose="02000000000000000000" pitchFamily="2" charset="0"/>
              </a:rPr>
              <a:t>day</a:t>
            </a:r>
          </a:p>
          <a:p>
            <a:pPr marL="800100" lvl="1" indent="-342900">
              <a:spcAft>
                <a:spcPts val="600"/>
              </a:spcAft>
              <a:buFont typeface="Arial" panose="020B0604020202020204" pitchFamily="34" charset="0"/>
              <a:buChar char="•"/>
            </a:pPr>
            <a:r>
              <a:rPr lang="en-US" sz="2300" dirty="0">
                <a:latin typeface="Roboto" panose="02000000000000000000" pitchFamily="2" charset="0"/>
                <a:ea typeface="Roboto" panose="02000000000000000000" pitchFamily="2" charset="0"/>
              </a:rPr>
              <a:t>Weekend vs. weekday</a:t>
            </a:r>
          </a:p>
          <a:p>
            <a:pPr marL="342900" indent="-342900">
              <a:spcAft>
                <a:spcPts val="600"/>
              </a:spcAft>
              <a:buFont typeface="Arial" panose="020B0604020202020204" pitchFamily="34" charset="0"/>
              <a:buChar char="•"/>
            </a:pPr>
            <a:r>
              <a:rPr lang="en-US" sz="2300" i="1" dirty="0">
                <a:latin typeface="Roboto" panose="02000000000000000000" pitchFamily="2" charset="0"/>
                <a:ea typeface="Roboto" panose="02000000000000000000" pitchFamily="2" charset="0"/>
              </a:rPr>
              <a:t>How long</a:t>
            </a:r>
            <a:r>
              <a:rPr lang="en-US" sz="2300" dirty="0">
                <a:latin typeface="Roboto" panose="02000000000000000000" pitchFamily="2" charset="0"/>
                <a:ea typeface="Roboto" panose="02000000000000000000" pitchFamily="2" charset="0"/>
              </a:rPr>
              <a:t> are the rides?</a:t>
            </a:r>
          </a:p>
          <a:p>
            <a:pPr marL="342900" indent="-342900">
              <a:spcAft>
                <a:spcPts val="600"/>
              </a:spcAft>
              <a:buFont typeface="Arial" panose="020B0604020202020204" pitchFamily="34" charset="0"/>
              <a:buChar char="•"/>
            </a:pPr>
            <a:r>
              <a:rPr lang="en-US" sz="2300" i="1" dirty="0">
                <a:latin typeface="Roboto" panose="02000000000000000000" pitchFamily="2" charset="0"/>
                <a:ea typeface="Roboto" panose="02000000000000000000" pitchFamily="2" charset="0"/>
              </a:rPr>
              <a:t>Bike choice</a:t>
            </a:r>
            <a:r>
              <a:rPr lang="en-US" sz="2300" dirty="0">
                <a:latin typeface="Roboto" panose="02000000000000000000" pitchFamily="2" charset="0"/>
                <a:ea typeface="Roboto" panose="02000000000000000000" pitchFamily="2" charset="0"/>
              </a:rPr>
              <a:t>: E-bike or classic?</a:t>
            </a:r>
          </a:p>
          <a:p>
            <a:pPr marL="342900" indent="-342900">
              <a:spcAft>
                <a:spcPts val="600"/>
              </a:spcAft>
              <a:buFont typeface="Arial" panose="020B0604020202020204" pitchFamily="34" charset="0"/>
              <a:buChar char="•"/>
            </a:pPr>
            <a:r>
              <a:rPr lang="en-US" sz="2300" i="1" dirty="0">
                <a:latin typeface="Roboto" panose="02000000000000000000" pitchFamily="2" charset="0"/>
                <a:ea typeface="Roboto" panose="02000000000000000000" pitchFamily="2" charset="0"/>
              </a:rPr>
              <a:t>Where</a:t>
            </a:r>
            <a:r>
              <a:rPr lang="en-US" sz="2300" dirty="0">
                <a:latin typeface="Roboto" panose="02000000000000000000" pitchFamily="2" charset="0"/>
                <a:ea typeface="Roboto" panose="02000000000000000000" pitchFamily="2" charset="0"/>
              </a:rPr>
              <a:t> are the most popular places to ride to / from?</a:t>
            </a:r>
          </a:p>
        </p:txBody>
      </p:sp>
      <p:sp>
        <p:nvSpPr>
          <p:cNvPr id="3" name="TextBox 2">
            <a:extLst>
              <a:ext uri="{FF2B5EF4-FFF2-40B4-BE49-F238E27FC236}">
                <a16:creationId xmlns:a16="http://schemas.microsoft.com/office/drawing/2014/main" id="{F8DF4661-D67D-6F63-89D3-E7DBF8A5DF32}"/>
              </a:ext>
            </a:extLst>
          </p:cNvPr>
          <p:cNvSpPr txBox="1"/>
          <p:nvPr/>
        </p:nvSpPr>
        <p:spPr>
          <a:xfrm>
            <a:off x="7766571" y="1213029"/>
            <a:ext cx="4400029" cy="5709255"/>
          </a:xfrm>
          <a:prstGeom prst="rect">
            <a:avLst/>
          </a:prstGeom>
          <a:noFill/>
        </p:spPr>
        <p:txBody>
          <a:bodyPr wrap="square" rtlCol="0">
            <a:spAutoFit/>
          </a:bodyPr>
          <a:lstStyle/>
          <a:p>
            <a:pPr algn="ctr"/>
            <a:r>
              <a:rPr lang="en-US" sz="2600" b="1" dirty="0">
                <a:latin typeface="Roboto" panose="02000000000000000000" pitchFamily="2" charset="0"/>
                <a:ea typeface="Roboto" panose="02000000000000000000" pitchFamily="2" charset="0"/>
              </a:rPr>
              <a:t>About the Data</a:t>
            </a:r>
          </a:p>
          <a:p>
            <a:pPr marL="342900" indent="-342900">
              <a:spcAft>
                <a:spcPts val="600"/>
              </a:spcAft>
              <a:buFont typeface="Arial" panose="020B0604020202020204" pitchFamily="34" charset="0"/>
              <a:buChar char="•"/>
            </a:pPr>
            <a:r>
              <a:rPr lang="en-US" sz="2300" dirty="0">
                <a:latin typeface="Roboto" panose="02000000000000000000" pitchFamily="2" charset="0"/>
                <a:ea typeface="Roboto" panose="02000000000000000000" pitchFamily="2" charset="0"/>
              </a:rPr>
              <a:t>Analyzed the most recent publicly available bike-share data, covering one year from 9/1/23 to 8/31/24</a:t>
            </a:r>
          </a:p>
          <a:p>
            <a:pPr marL="342900" indent="-342900">
              <a:spcAft>
                <a:spcPts val="600"/>
              </a:spcAft>
              <a:buFont typeface="Arial" panose="020B0604020202020204" pitchFamily="34" charset="0"/>
              <a:buChar char="•"/>
            </a:pPr>
            <a:r>
              <a:rPr lang="en-US" sz="2300" dirty="0">
                <a:latin typeface="Roboto" panose="02000000000000000000" pitchFamily="2" charset="0"/>
                <a:ea typeface="Roboto" panose="02000000000000000000" pitchFamily="2" charset="0"/>
              </a:rPr>
              <a:t>~ 5.7 million rides analyzed</a:t>
            </a:r>
          </a:p>
          <a:p>
            <a:pPr marL="342900" indent="-342900">
              <a:spcAft>
                <a:spcPts val="600"/>
              </a:spcAft>
              <a:buFont typeface="Arial" panose="020B0604020202020204" pitchFamily="34" charset="0"/>
              <a:buChar char="•"/>
            </a:pPr>
            <a:r>
              <a:rPr lang="en-US" sz="2300" dirty="0">
                <a:latin typeface="Roboto" panose="02000000000000000000" pitchFamily="2" charset="0"/>
                <a:ea typeface="Roboto" panose="02000000000000000000" pitchFamily="2" charset="0"/>
              </a:rPr>
              <a:t>For privacy reasons, some columns were removed before being made public</a:t>
            </a:r>
          </a:p>
          <a:p>
            <a:pPr marL="342900" indent="-342900">
              <a:spcAft>
                <a:spcPts val="600"/>
              </a:spcAft>
              <a:buFont typeface="Arial" panose="020B0604020202020204" pitchFamily="34" charset="0"/>
              <a:buChar char="•"/>
            </a:pPr>
            <a:r>
              <a:rPr lang="en-US" sz="2300" dirty="0">
                <a:latin typeface="Roboto" panose="02000000000000000000" pitchFamily="2" charset="0"/>
                <a:ea typeface="Roboto" panose="02000000000000000000" pitchFamily="2" charset="0"/>
              </a:rPr>
              <a:t>Therefore, we just have data about the rides - not the users.  There is no way to know if the riders were locals or visitors, or the number of unique users</a:t>
            </a:r>
          </a:p>
        </p:txBody>
      </p:sp>
    </p:spTree>
    <p:extLst>
      <p:ext uri="{BB962C8B-B14F-4D97-AF65-F5344CB8AC3E}">
        <p14:creationId xmlns:p14="http://schemas.microsoft.com/office/powerpoint/2010/main" val="3696641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84CE2-3A2A-5E7D-418C-59264AFB252B}"/>
            </a:ext>
          </a:extLst>
        </p:cNvPr>
        <p:cNvGrpSpPr/>
        <p:nvPr/>
      </p:nvGrpSpPr>
      <p:grpSpPr>
        <a:xfrm>
          <a:off x="0" y="0"/>
          <a:ext cx="0" cy="0"/>
          <a:chOff x="0" y="0"/>
          <a:chExt cx="0" cy="0"/>
        </a:xfrm>
      </p:grpSpPr>
      <p:sp>
        <p:nvSpPr>
          <p:cNvPr id="66" name="TextBox 65">
            <a:extLst>
              <a:ext uri="{FF2B5EF4-FFF2-40B4-BE49-F238E27FC236}">
                <a16:creationId xmlns:a16="http://schemas.microsoft.com/office/drawing/2014/main" id="{C679B69E-CFBD-9C64-83B1-A18A5CBEA527}"/>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sp>
        <p:nvSpPr>
          <p:cNvPr id="8" name="TextBox 7">
            <a:extLst>
              <a:ext uri="{FF2B5EF4-FFF2-40B4-BE49-F238E27FC236}">
                <a16:creationId xmlns:a16="http://schemas.microsoft.com/office/drawing/2014/main" id="{356608B5-ABCB-F72B-14E8-7E047E1ACFC1}"/>
              </a:ext>
            </a:extLst>
          </p:cNvPr>
          <p:cNvSpPr txBox="1"/>
          <p:nvPr/>
        </p:nvSpPr>
        <p:spPr>
          <a:xfrm>
            <a:off x="0" y="0"/>
            <a:ext cx="12191999" cy="1200329"/>
          </a:xfrm>
          <a:prstGeom prst="rect">
            <a:avLst/>
          </a:prstGeom>
          <a:noFill/>
          <a:ln w="9525">
            <a:solidFill>
              <a:srgbClr val="E69A0E"/>
            </a:solidFill>
          </a:ln>
        </p:spPr>
        <p:txBody>
          <a:bodyPr wrap="square" rtlCol="0">
            <a:spAutoFit/>
          </a:bodyPr>
          <a:lstStyle/>
          <a:p>
            <a:pPr algn="ctr"/>
            <a:r>
              <a:rPr lang="en-US" sz="3600" b="1" i="0" u="none" strike="noStrike" dirty="0">
                <a:effectLst/>
                <a:latin typeface="Roboto" panose="02000000000000000000" pitchFamily="2" charset="0"/>
                <a:ea typeface="Roboto" panose="02000000000000000000" pitchFamily="2" charset="0"/>
              </a:rPr>
              <a:t>Casual Riders Represent Over 1/3 of Total Rides,</a:t>
            </a:r>
          </a:p>
          <a:p>
            <a:pPr algn="ctr"/>
            <a:r>
              <a:rPr lang="en-US" sz="3600" b="1" i="0" u="none" strike="noStrike" dirty="0">
                <a:effectLst/>
                <a:latin typeface="Roboto" panose="02000000000000000000" pitchFamily="2" charset="0"/>
                <a:ea typeface="Roboto" panose="02000000000000000000" pitchFamily="2" charset="0"/>
              </a:rPr>
              <a:t>Making Them a Valuable Target Segment</a:t>
            </a:r>
            <a:endParaRPr lang="en-US" sz="3600" b="1" dirty="0">
              <a:latin typeface="Roboto" panose="02000000000000000000" pitchFamily="2" charset="0"/>
              <a:ea typeface="Roboto" panose="02000000000000000000" pitchFamily="2" charset="0"/>
            </a:endParaRPr>
          </a:p>
        </p:txBody>
      </p:sp>
      <p:pic>
        <p:nvPicPr>
          <p:cNvPr id="10" name="Picture 9" descr="A pie chart with numbers and a black background">
            <a:extLst>
              <a:ext uri="{FF2B5EF4-FFF2-40B4-BE49-F238E27FC236}">
                <a16:creationId xmlns:a16="http://schemas.microsoft.com/office/drawing/2014/main" id="{9313BEDF-4FEC-1E64-5537-AA75F69B0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98" y="1314450"/>
            <a:ext cx="8056102" cy="5452110"/>
          </a:xfrm>
          <a:prstGeom prst="rect">
            <a:avLst/>
          </a:prstGeom>
          <a:solidFill>
            <a:schemeClr val="bg1">
              <a:lumMod val="85000"/>
            </a:schemeClr>
          </a:solidFill>
          <a:ln>
            <a:solidFill>
              <a:schemeClr val="accent1"/>
            </a:solidFill>
          </a:ln>
        </p:spPr>
      </p:pic>
      <p:sp>
        <p:nvSpPr>
          <p:cNvPr id="2" name="TextBox 1">
            <a:extLst>
              <a:ext uri="{FF2B5EF4-FFF2-40B4-BE49-F238E27FC236}">
                <a16:creationId xmlns:a16="http://schemas.microsoft.com/office/drawing/2014/main" id="{924FFAB6-4A12-F5D5-E6C6-6F4A0C149386}"/>
              </a:ext>
            </a:extLst>
          </p:cNvPr>
          <p:cNvSpPr txBox="1"/>
          <p:nvPr/>
        </p:nvSpPr>
        <p:spPr>
          <a:xfrm>
            <a:off x="8284029" y="2517011"/>
            <a:ext cx="3815073"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35.9% of rides – over 2,045,000 – were from casual riders</a:t>
            </a:r>
          </a:p>
          <a:p>
            <a:endParaRPr lang="en-US" sz="24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Casual riders are clearly worth focusing on converting to annual members</a:t>
            </a:r>
          </a:p>
        </p:txBody>
      </p:sp>
    </p:spTree>
    <p:extLst>
      <p:ext uri="{BB962C8B-B14F-4D97-AF65-F5344CB8AC3E}">
        <p14:creationId xmlns:p14="http://schemas.microsoft.com/office/powerpoint/2010/main" val="315429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41495-9720-0B03-F2A0-28B6D4B0D6D5}"/>
            </a:ext>
          </a:extLst>
        </p:cNvPr>
        <p:cNvGrpSpPr/>
        <p:nvPr/>
      </p:nvGrpSpPr>
      <p:grpSpPr>
        <a:xfrm>
          <a:off x="0" y="0"/>
          <a:ext cx="0" cy="0"/>
          <a:chOff x="0" y="0"/>
          <a:chExt cx="0" cy="0"/>
        </a:xfrm>
      </p:grpSpPr>
      <p:sp>
        <p:nvSpPr>
          <p:cNvPr id="66" name="TextBox 65">
            <a:extLst>
              <a:ext uri="{FF2B5EF4-FFF2-40B4-BE49-F238E27FC236}">
                <a16:creationId xmlns:a16="http://schemas.microsoft.com/office/drawing/2014/main" id="{FC335BE4-25C8-0580-7C44-38D132E7DC62}"/>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sp>
        <p:nvSpPr>
          <p:cNvPr id="8" name="TextBox 7">
            <a:extLst>
              <a:ext uri="{FF2B5EF4-FFF2-40B4-BE49-F238E27FC236}">
                <a16:creationId xmlns:a16="http://schemas.microsoft.com/office/drawing/2014/main" id="{B44F2401-0FAE-870A-7C91-B173BE80C9BD}"/>
              </a:ext>
            </a:extLst>
          </p:cNvPr>
          <p:cNvSpPr txBox="1"/>
          <p:nvPr/>
        </p:nvSpPr>
        <p:spPr>
          <a:xfrm>
            <a:off x="0" y="0"/>
            <a:ext cx="12191999" cy="1200329"/>
          </a:xfrm>
          <a:prstGeom prst="rect">
            <a:avLst/>
          </a:prstGeom>
          <a:noFill/>
          <a:ln w="9525">
            <a:solidFill>
              <a:srgbClr val="E69A0E"/>
            </a:solidFill>
          </a:ln>
        </p:spPr>
        <p:txBody>
          <a:bodyPr wrap="square" rtlCol="0">
            <a:spAutoFit/>
          </a:bodyPr>
          <a:lstStyle/>
          <a:p>
            <a:pPr algn="ctr"/>
            <a:r>
              <a:rPr lang="en-US" sz="3600" b="1" i="0" u="none" strike="noStrike" dirty="0">
                <a:solidFill>
                  <a:srgbClr val="000000"/>
                </a:solidFill>
                <a:effectLst/>
                <a:latin typeface="Roboto" panose="02000000000000000000" pitchFamily="2" charset="0"/>
                <a:ea typeface="Roboto" panose="02000000000000000000" pitchFamily="2" charset="0"/>
              </a:rPr>
              <a:t> Optimal Marketing Window: May through September Shows Highest Casual Rider Engagement</a:t>
            </a:r>
            <a:endParaRPr lang="en-US" sz="3600" b="1"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B8458289-FCAC-898E-FA3A-CBDD49518050}"/>
              </a:ext>
            </a:extLst>
          </p:cNvPr>
          <p:cNvSpPr txBox="1"/>
          <p:nvPr/>
        </p:nvSpPr>
        <p:spPr>
          <a:xfrm>
            <a:off x="126724" y="2134797"/>
            <a:ext cx="3782336"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Sept ‘23 &amp; May-Aug ‘24</a:t>
            </a:r>
          </a:p>
          <a:p>
            <a:r>
              <a:rPr lang="en-US" sz="2400" dirty="0">
                <a:latin typeface="Roboto" panose="02000000000000000000" pitchFamily="2" charset="0"/>
                <a:ea typeface="Roboto" panose="02000000000000000000" pitchFamily="2" charset="0"/>
              </a:rPr>
              <a:t>Casual rides &gt; 50% of annual member rides</a:t>
            </a:r>
          </a:p>
          <a:p>
            <a:endParaRPr lang="en-US" sz="24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70% of all casual rides</a:t>
            </a:r>
          </a:p>
          <a:p>
            <a:r>
              <a:rPr lang="en-US" sz="2400" dirty="0">
                <a:latin typeface="Roboto" panose="02000000000000000000" pitchFamily="2" charset="0"/>
                <a:ea typeface="Roboto" panose="02000000000000000000" pitchFamily="2" charset="0"/>
              </a:rPr>
              <a:t>were taken Sept ‘23 or May-Aug ’24</a:t>
            </a:r>
          </a:p>
          <a:p>
            <a:endParaRPr lang="en-US" sz="24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Focus marketing</a:t>
            </a:r>
          </a:p>
          <a:p>
            <a:r>
              <a:rPr lang="en-US" sz="2400" dirty="0">
                <a:latin typeface="Roboto" panose="02000000000000000000" pitchFamily="2" charset="0"/>
                <a:ea typeface="Roboto" panose="02000000000000000000" pitchFamily="2" charset="0"/>
              </a:rPr>
              <a:t>campaigns May-Sept</a:t>
            </a:r>
          </a:p>
        </p:txBody>
      </p:sp>
      <p:pic>
        <p:nvPicPr>
          <p:cNvPr id="4" name="Picture 3" descr="A graph of different colored bars">
            <a:extLst>
              <a:ext uri="{FF2B5EF4-FFF2-40B4-BE49-F238E27FC236}">
                <a16:creationId xmlns:a16="http://schemas.microsoft.com/office/drawing/2014/main" id="{95E9EB32-CCAF-1A01-9023-E2517C358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7246" y="1314451"/>
            <a:ext cx="8018030" cy="5426344"/>
          </a:xfrm>
          <a:prstGeom prst="rect">
            <a:avLst/>
          </a:prstGeom>
          <a:solidFill>
            <a:schemeClr val="bg1">
              <a:lumMod val="85000"/>
            </a:schemeClr>
          </a:solidFill>
          <a:ln>
            <a:solidFill>
              <a:schemeClr val="accent1"/>
            </a:solidFill>
          </a:ln>
        </p:spPr>
      </p:pic>
      <p:sp>
        <p:nvSpPr>
          <p:cNvPr id="5" name="Speech Bubble: Rectangle 4">
            <a:extLst>
              <a:ext uri="{FF2B5EF4-FFF2-40B4-BE49-F238E27FC236}">
                <a16:creationId xmlns:a16="http://schemas.microsoft.com/office/drawing/2014/main" id="{6F03F75E-3719-998E-0014-F72D33405779}"/>
              </a:ext>
            </a:extLst>
          </p:cNvPr>
          <p:cNvSpPr/>
          <p:nvPr/>
        </p:nvSpPr>
        <p:spPr>
          <a:xfrm>
            <a:off x="7672412" y="1893619"/>
            <a:ext cx="2448072" cy="525100"/>
          </a:xfrm>
          <a:prstGeom prst="wedgeRectCallout">
            <a:avLst>
              <a:gd name="adj1" fmla="val 40016"/>
              <a:gd name="adj2" fmla="val 88440"/>
            </a:avLst>
          </a:prstGeom>
          <a:solidFill>
            <a:schemeClr val="lt1">
              <a:alpha val="80000"/>
            </a:schemeClr>
          </a:solidFill>
          <a:ln>
            <a:solidFill>
              <a:schemeClr val="accent2">
                <a:alpha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u="sng" dirty="0">
                <a:latin typeface="Roboto" panose="02000000000000000000" pitchFamily="2" charset="0"/>
                <a:ea typeface="Roboto" panose="02000000000000000000" pitchFamily="2" charset="0"/>
              </a:rPr>
              <a:t>May</a:t>
            </a:r>
            <a:r>
              <a:rPr lang="en-US" sz="1600" dirty="0">
                <a:latin typeface="Roboto" panose="02000000000000000000" pitchFamily="2" charset="0"/>
                <a:ea typeface="Roboto" panose="02000000000000000000" pitchFamily="2" charset="0"/>
              </a:rPr>
              <a:t>:  Casual rides were </a:t>
            </a:r>
            <a:r>
              <a:rPr lang="en-US" sz="1600" b="1" dirty="0">
                <a:latin typeface="Roboto" panose="02000000000000000000" pitchFamily="2" charset="0"/>
                <a:ea typeface="Roboto" panose="02000000000000000000" pitchFamily="2" charset="0"/>
              </a:rPr>
              <a:t>61%</a:t>
            </a:r>
            <a:r>
              <a:rPr lang="en-US" sz="1600" dirty="0">
                <a:latin typeface="Roboto" panose="02000000000000000000" pitchFamily="2" charset="0"/>
                <a:ea typeface="Roboto" panose="02000000000000000000" pitchFamily="2" charset="0"/>
              </a:rPr>
              <a:t> of members</a:t>
            </a:r>
          </a:p>
        </p:txBody>
      </p:sp>
      <p:sp>
        <p:nvSpPr>
          <p:cNvPr id="6" name="Speech Bubble: Rectangle 5">
            <a:extLst>
              <a:ext uri="{FF2B5EF4-FFF2-40B4-BE49-F238E27FC236}">
                <a16:creationId xmlns:a16="http://schemas.microsoft.com/office/drawing/2014/main" id="{AAD74CA8-CB46-AB6F-9FBB-F65B78FB6719}"/>
              </a:ext>
            </a:extLst>
          </p:cNvPr>
          <p:cNvSpPr/>
          <p:nvPr/>
        </p:nvSpPr>
        <p:spPr>
          <a:xfrm>
            <a:off x="6677014" y="3556864"/>
            <a:ext cx="2448072" cy="525100"/>
          </a:xfrm>
          <a:prstGeom prst="wedgeRectCallout">
            <a:avLst>
              <a:gd name="adj1" fmla="val -12714"/>
              <a:gd name="adj2" fmla="val 233948"/>
            </a:avLst>
          </a:prstGeom>
          <a:solidFill>
            <a:schemeClr val="lt1">
              <a:alpha val="80000"/>
            </a:schemeClr>
          </a:solidFill>
          <a:ln>
            <a:solidFill>
              <a:schemeClr val="accent2">
                <a:alpha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u="sng" dirty="0">
                <a:latin typeface="Roboto" panose="02000000000000000000" pitchFamily="2" charset="0"/>
                <a:ea typeface="Roboto" panose="02000000000000000000" pitchFamily="2" charset="0"/>
              </a:rPr>
              <a:t>Jan</a:t>
            </a:r>
            <a:r>
              <a:rPr lang="en-US" sz="1600" dirty="0">
                <a:latin typeface="Roboto" panose="02000000000000000000" pitchFamily="2" charset="0"/>
                <a:ea typeface="Roboto" panose="02000000000000000000" pitchFamily="2" charset="0"/>
              </a:rPr>
              <a:t>:  Casual rides were </a:t>
            </a:r>
            <a:r>
              <a:rPr lang="en-US" sz="1600" b="1" dirty="0">
                <a:latin typeface="Roboto" panose="02000000000000000000" pitchFamily="2" charset="0"/>
                <a:ea typeface="Roboto" panose="02000000000000000000" pitchFamily="2" charset="0"/>
              </a:rPr>
              <a:t>20%</a:t>
            </a:r>
            <a:r>
              <a:rPr lang="en-US" sz="1600" dirty="0">
                <a:latin typeface="Roboto" panose="02000000000000000000" pitchFamily="2" charset="0"/>
                <a:ea typeface="Roboto" panose="02000000000000000000" pitchFamily="2" charset="0"/>
              </a:rPr>
              <a:t> of members</a:t>
            </a:r>
          </a:p>
        </p:txBody>
      </p:sp>
    </p:spTree>
    <p:extLst>
      <p:ext uri="{BB962C8B-B14F-4D97-AF65-F5344CB8AC3E}">
        <p14:creationId xmlns:p14="http://schemas.microsoft.com/office/powerpoint/2010/main" val="226549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8A73A-2BA4-CAC5-5A77-3D169004DDA6}"/>
            </a:ext>
          </a:extLst>
        </p:cNvPr>
        <p:cNvGrpSpPr/>
        <p:nvPr/>
      </p:nvGrpSpPr>
      <p:grpSpPr>
        <a:xfrm>
          <a:off x="0" y="0"/>
          <a:ext cx="0" cy="0"/>
          <a:chOff x="0" y="0"/>
          <a:chExt cx="0" cy="0"/>
        </a:xfrm>
      </p:grpSpPr>
      <p:sp>
        <p:nvSpPr>
          <p:cNvPr id="66" name="TextBox 65">
            <a:extLst>
              <a:ext uri="{FF2B5EF4-FFF2-40B4-BE49-F238E27FC236}">
                <a16:creationId xmlns:a16="http://schemas.microsoft.com/office/drawing/2014/main" id="{29673096-682D-6B1C-39EB-994832DCD9C4}"/>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sp>
        <p:nvSpPr>
          <p:cNvPr id="8" name="TextBox 7">
            <a:extLst>
              <a:ext uri="{FF2B5EF4-FFF2-40B4-BE49-F238E27FC236}">
                <a16:creationId xmlns:a16="http://schemas.microsoft.com/office/drawing/2014/main" id="{8112B474-FB60-7B49-C481-ABAA579C1EC6}"/>
              </a:ext>
            </a:extLst>
          </p:cNvPr>
          <p:cNvSpPr txBox="1"/>
          <p:nvPr/>
        </p:nvSpPr>
        <p:spPr>
          <a:xfrm>
            <a:off x="0" y="0"/>
            <a:ext cx="12192000" cy="1200329"/>
          </a:xfrm>
          <a:prstGeom prst="rect">
            <a:avLst/>
          </a:prstGeom>
          <a:noFill/>
          <a:ln w="9525">
            <a:solidFill>
              <a:srgbClr val="E69A0E"/>
            </a:solidFill>
          </a:ln>
        </p:spPr>
        <p:txBody>
          <a:bodyPr wrap="square" rtlCol="0">
            <a:spAutoFit/>
          </a:bodyPr>
          <a:lstStyle/>
          <a:p>
            <a:pPr algn="ctr"/>
            <a:r>
              <a:rPr lang="en-US" sz="3600" b="1" i="0" u="none" strike="noStrike" dirty="0">
                <a:solidFill>
                  <a:srgbClr val="000000"/>
                </a:solidFill>
                <a:effectLst/>
                <a:latin typeface="Roboto" panose="02000000000000000000" pitchFamily="2" charset="0"/>
                <a:ea typeface="Roboto" panose="02000000000000000000" pitchFamily="2" charset="0"/>
              </a:rPr>
              <a:t>Casual Riders Lack Morning Surge Seen Among Members, Highlighting Tendency for Afternoon and Evening Rides</a:t>
            </a:r>
            <a:endParaRPr lang="en-US" sz="3600" b="1"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5A9885A9-CAB9-E4D1-08E1-18D34C97AA35}"/>
              </a:ext>
            </a:extLst>
          </p:cNvPr>
          <p:cNvSpPr txBox="1"/>
          <p:nvPr/>
        </p:nvSpPr>
        <p:spPr>
          <a:xfrm>
            <a:off x="8292162" y="2134797"/>
            <a:ext cx="3782336"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Casual riders have a</a:t>
            </a:r>
          </a:p>
          <a:p>
            <a:r>
              <a:rPr lang="en-US" sz="2400" dirty="0">
                <a:latin typeface="Roboto" panose="02000000000000000000" pitchFamily="2" charset="0"/>
                <a:ea typeface="Roboto" panose="02000000000000000000" pitchFamily="2" charset="0"/>
              </a:rPr>
              <a:t>relatively high afternoon activity period, and peak around 5-6pm</a:t>
            </a:r>
          </a:p>
          <a:p>
            <a:pPr marL="342900" indent="-342900">
              <a:buFont typeface="Arial" panose="020B0604020202020204" pitchFamily="34" charset="0"/>
              <a:buChar char="•"/>
            </a:pPr>
            <a:endParaRPr lang="en-US" sz="24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Promote to casual</a:t>
            </a:r>
          </a:p>
          <a:p>
            <a:r>
              <a:rPr lang="en-US" sz="2400" dirty="0">
                <a:latin typeface="Roboto" panose="02000000000000000000" pitchFamily="2" charset="0"/>
                <a:ea typeface="Roboto" panose="02000000000000000000" pitchFamily="2" charset="0"/>
              </a:rPr>
              <a:t>riders that our bikes are the perfect way to enjoy the afternoon &amp; a convenient way to get to/from dinner</a:t>
            </a:r>
          </a:p>
        </p:txBody>
      </p:sp>
      <p:pic>
        <p:nvPicPr>
          <p:cNvPr id="4" name="Picture 3">
            <a:extLst>
              <a:ext uri="{FF2B5EF4-FFF2-40B4-BE49-F238E27FC236}">
                <a16:creationId xmlns:a16="http://schemas.microsoft.com/office/drawing/2014/main" id="{6CC195D5-16DB-8258-BACA-B98725229D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502" y="1314451"/>
            <a:ext cx="8018029" cy="5426344"/>
          </a:xfrm>
          <a:prstGeom prst="rect">
            <a:avLst/>
          </a:prstGeom>
          <a:solidFill>
            <a:schemeClr val="bg1">
              <a:lumMod val="85000"/>
            </a:schemeClr>
          </a:solidFill>
          <a:ln>
            <a:solidFill>
              <a:schemeClr val="accent1"/>
            </a:solidFill>
          </a:ln>
        </p:spPr>
      </p:pic>
    </p:spTree>
    <p:extLst>
      <p:ext uri="{BB962C8B-B14F-4D97-AF65-F5344CB8AC3E}">
        <p14:creationId xmlns:p14="http://schemas.microsoft.com/office/powerpoint/2010/main" val="60385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22C8F-863A-8CAA-0B6C-BB3F47A97B22}"/>
            </a:ext>
          </a:extLst>
        </p:cNvPr>
        <p:cNvGrpSpPr/>
        <p:nvPr/>
      </p:nvGrpSpPr>
      <p:grpSpPr>
        <a:xfrm>
          <a:off x="0" y="0"/>
          <a:ext cx="0" cy="0"/>
          <a:chOff x="0" y="0"/>
          <a:chExt cx="0" cy="0"/>
        </a:xfrm>
      </p:grpSpPr>
      <p:sp>
        <p:nvSpPr>
          <p:cNvPr id="66" name="TextBox 65">
            <a:extLst>
              <a:ext uri="{FF2B5EF4-FFF2-40B4-BE49-F238E27FC236}">
                <a16:creationId xmlns:a16="http://schemas.microsoft.com/office/drawing/2014/main" id="{929C73DE-6C36-EDD0-9983-BCBF8DC7CACE}"/>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sp>
        <p:nvSpPr>
          <p:cNvPr id="8" name="TextBox 7">
            <a:extLst>
              <a:ext uri="{FF2B5EF4-FFF2-40B4-BE49-F238E27FC236}">
                <a16:creationId xmlns:a16="http://schemas.microsoft.com/office/drawing/2014/main" id="{6C4733CF-6090-05A5-E9F4-004E32EFE026}"/>
              </a:ext>
            </a:extLst>
          </p:cNvPr>
          <p:cNvSpPr txBox="1"/>
          <p:nvPr/>
        </p:nvSpPr>
        <p:spPr>
          <a:xfrm>
            <a:off x="0" y="0"/>
            <a:ext cx="12191999" cy="1200329"/>
          </a:xfrm>
          <a:prstGeom prst="rect">
            <a:avLst/>
          </a:prstGeom>
          <a:noFill/>
          <a:ln w="9525">
            <a:solidFill>
              <a:schemeClr val="accent1"/>
            </a:solidFill>
          </a:ln>
        </p:spPr>
        <p:txBody>
          <a:bodyPr wrap="square" rtlCol="0">
            <a:spAutoFit/>
          </a:bodyPr>
          <a:lstStyle/>
          <a:p>
            <a:pPr algn="ctr"/>
            <a:r>
              <a:rPr lang="en-US" sz="3600" b="1" dirty="0">
                <a:latin typeface="Roboto" panose="02000000000000000000" pitchFamily="2" charset="0"/>
                <a:ea typeface="Roboto" panose="02000000000000000000" pitchFamily="2" charset="0"/>
              </a:rPr>
              <a:t>Casual Riders’ Weekend Preference Points to</a:t>
            </a:r>
          </a:p>
          <a:p>
            <a:pPr algn="ctr"/>
            <a:r>
              <a:rPr lang="en-US" sz="3600" b="1" dirty="0">
                <a:latin typeface="Roboto" panose="02000000000000000000" pitchFamily="2" charset="0"/>
                <a:ea typeface="Roboto" panose="02000000000000000000" pitchFamily="2" charset="0"/>
              </a:rPr>
              <a:t>Key Timing for Flash Campaigns</a:t>
            </a:r>
          </a:p>
        </p:txBody>
      </p:sp>
      <p:sp>
        <p:nvSpPr>
          <p:cNvPr id="2" name="TextBox 1">
            <a:extLst>
              <a:ext uri="{FF2B5EF4-FFF2-40B4-BE49-F238E27FC236}">
                <a16:creationId xmlns:a16="http://schemas.microsoft.com/office/drawing/2014/main" id="{A325EF67-FA9D-D32E-EF10-F84F2108E276}"/>
              </a:ext>
            </a:extLst>
          </p:cNvPr>
          <p:cNvSpPr txBox="1"/>
          <p:nvPr/>
        </p:nvSpPr>
        <p:spPr>
          <a:xfrm>
            <a:off x="126725" y="1396133"/>
            <a:ext cx="3782336"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When compared to</a:t>
            </a:r>
          </a:p>
          <a:p>
            <a:r>
              <a:rPr lang="en-US" sz="2400" dirty="0">
                <a:latin typeface="Roboto" panose="02000000000000000000" pitchFamily="2" charset="0"/>
                <a:ea typeface="Roboto" panose="02000000000000000000" pitchFamily="2" charset="0"/>
              </a:rPr>
              <a:t>members, casual riders are ~56% more likely to ride on the weekend</a:t>
            </a:r>
          </a:p>
          <a:p>
            <a:pPr marL="342900" indent="-342900">
              <a:buFont typeface="Arial" panose="020B0604020202020204" pitchFamily="34" charset="0"/>
              <a:buChar char="•"/>
            </a:pPr>
            <a:endParaRPr lang="en-US" sz="24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Run social media ad</a:t>
            </a:r>
          </a:p>
          <a:p>
            <a:r>
              <a:rPr lang="en-US" sz="2400" dirty="0">
                <a:latin typeface="Roboto" panose="02000000000000000000" pitchFamily="2" charset="0"/>
                <a:ea typeface="Roboto" panose="02000000000000000000" pitchFamily="2" charset="0"/>
              </a:rPr>
              <a:t>blitzes on Thurs and Fri nights - right when casual riders are making their weekend plans</a:t>
            </a:r>
          </a:p>
          <a:p>
            <a:pPr marL="342900" indent="-342900">
              <a:buFont typeface="Arial" panose="020B0604020202020204" pitchFamily="34" charset="0"/>
              <a:buChar char="•"/>
            </a:pPr>
            <a:endParaRPr lang="en-US" sz="24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Highlight the benefits</a:t>
            </a:r>
          </a:p>
          <a:p>
            <a:r>
              <a:rPr lang="en-US" sz="2400" dirty="0">
                <a:latin typeface="Roboto" panose="02000000000000000000" pitchFamily="2" charset="0"/>
                <a:ea typeface="Roboto" panose="02000000000000000000" pitchFamily="2" charset="0"/>
              </a:rPr>
              <a:t>of an annual membership for regular weekend rides</a:t>
            </a:r>
          </a:p>
        </p:txBody>
      </p:sp>
      <p:pic>
        <p:nvPicPr>
          <p:cNvPr id="4" name="Picture 3">
            <a:extLst>
              <a:ext uri="{FF2B5EF4-FFF2-40B4-BE49-F238E27FC236}">
                <a16:creationId xmlns:a16="http://schemas.microsoft.com/office/drawing/2014/main" id="{B35B0CDC-C7E7-F3AD-385E-AB11FD317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47246" y="1314451"/>
            <a:ext cx="8018029" cy="5426344"/>
          </a:xfrm>
          <a:prstGeom prst="rect">
            <a:avLst/>
          </a:prstGeom>
          <a:solidFill>
            <a:schemeClr val="bg1">
              <a:lumMod val="85000"/>
            </a:schemeClr>
          </a:solidFill>
          <a:ln>
            <a:solidFill>
              <a:schemeClr val="accent1"/>
            </a:solidFill>
          </a:ln>
        </p:spPr>
      </p:pic>
    </p:spTree>
    <p:extLst>
      <p:ext uri="{BB962C8B-B14F-4D97-AF65-F5344CB8AC3E}">
        <p14:creationId xmlns:p14="http://schemas.microsoft.com/office/powerpoint/2010/main" val="404108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20483</TotalTime>
  <Words>1288</Words>
  <Application>Microsoft Office PowerPoint</Application>
  <PresentationFormat>Widescreen</PresentationFormat>
  <Paragraphs>162</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Roboto</vt:lpstr>
      <vt:lpstr>Aptos Display</vt:lpstr>
      <vt:lpstr>Arial</vt:lpstr>
      <vt:lpstr>Aptos</vt:lpstr>
      <vt:lpstr>Roboto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Mike Grue</dc:creator>
  <cp:lastModifiedBy>Mike Grue</cp:lastModifiedBy>
  <cp:revision>43</cp:revision>
  <dcterms:created xsi:type="dcterms:W3CDTF">2024-10-30T15:59:42Z</dcterms:created>
  <dcterms:modified xsi:type="dcterms:W3CDTF">2024-11-26T19:53:55Z</dcterms:modified>
</cp:coreProperties>
</file>